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158" r:id="rId5"/>
    <p:sldMasterId id="2147483830" r:id="rId6"/>
    <p:sldMasterId id="2147484168" r:id="rId7"/>
  </p:sldMasterIdLst>
  <p:notesMasterIdLst>
    <p:notesMasterId r:id="rId26"/>
  </p:notesMasterIdLst>
  <p:handoutMasterIdLst>
    <p:handoutMasterId r:id="rId27"/>
  </p:handoutMasterIdLst>
  <p:sldIdLst>
    <p:sldId id="277" r:id="rId8"/>
    <p:sldId id="356" r:id="rId9"/>
    <p:sldId id="355" r:id="rId10"/>
    <p:sldId id="341" r:id="rId11"/>
    <p:sldId id="342" r:id="rId12"/>
    <p:sldId id="343" r:id="rId13"/>
    <p:sldId id="339" r:id="rId14"/>
    <p:sldId id="344" r:id="rId15"/>
    <p:sldId id="345" r:id="rId16"/>
    <p:sldId id="346" r:id="rId17"/>
    <p:sldId id="347" r:id="rId18"/>
    <p:sldId id="348" r:id="rId19"/>
    <p:sldId id="349" r:id="rId20"/>
    <p:sldId id="333" r:id="rId21"/>
    <p:sldId id="351" r:id="rId22"/>
    <p:sldId id="337" r:id="rId23"/>
    <p:sldId id="352" r:id="rId24"/>
    <p:sldId id="297" r:id="rId25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anie Leroy" initials="ML" lastIdx="14" clrIdx="0"/>
  <p:cmAuthor id="1" name="Office" initials="O" lastIdx="1" clrIdx="1"/>
  <p:cmAuthor id="2" name="kotler@ICLEIv2.local" initials="k" lastIdx="1" clrIdx="2">
    <p:extLst>
      <p:ext uri="{19B8F6BF-5375-455C-9EA6-DF929625EA0E}">
        <p15:presenceInfo xmlns:p15="http://schemas.microsoft.com/office/powerpoint/2012/main" userId="S-1-5-21-2667393401-3906268746-3631195591-15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00A3E7"/>
    <a:srgbClr val="F3F3F3"/>
    <a:srgbClr val="29ABE2"/>
    <a:srgbClr val="3BACDF"/>
    <a:srgbClr val="BA4E02"/>
    <a:srgbClr val="A3CF9D"/>
    <a:srgbClr val="FDB801"/>
    <a:srgbClr val="B8AB00"/>
    <a:srgbClr val="1F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9F675-2BDC-3A14-0503-EE4ABE8D45FA}" v="13" dt="2021-06-17T14:55:04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 snapToGrid="0">
      <p:cViewPr varScale="1">
        <p:scale>
          <a:sx n="100" d="100"/>
          <a:sy n="100" d="100"/>
        </p:scale>
        <p:origin x="3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20D9A817-AE72-486F-8F30-A15730EF19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816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3B5EA84-88EF-4B72-AC7C-7D59531DA5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663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65450" cy="450850"/>
          </a:xfrm>
          <a:noFill/>
        </p:spPr>
        <p:txBody>
          <a:bodyPr/>
          <a:lstStyle/>
          <a:p>
            <a:fld id="{22C38D08-B801-4934-BE2B-6B63B574DE1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3555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98513"/>
            <a:ext cx="6705600" cy="3773487"/>
          </a:xfrm>
          <a:ln/>
        </p:spPr>
      </p:sp>
      <p:sp>
        <p:nvSpPr>
          <p:cNvPr id="23556" name="Rectangle 103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112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B69003-C8CF-4ED5-8163-849961A68BB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804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B8ACE9-17A6-49CB-BCD9-BC39E4D7DB98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45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992" y="9721106"/>
            <a:ext cx="3071849" cy="504623"/>
          </a:xfrm>
          <a:noFill/>
        </p:spPr>
        <p:txBody>
          <a:bodyPr/>
          <a:lstStyle/>
          <a:p>
            <a:fld id="{6D1DE248-D4A6-4AD5-BF68-3E757F98788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603" name="Rectangle 103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93763"/>
            <a:ext cx="7507288" cy="4224337"/>
          </a:xfrm>
          <a:ln/>
        </p:spPr>
      </p:sp>
      <p:sp>
        <p:nvSpPr>
          <p:cNvPr id="25604" name="Rectangle 103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9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112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B69003-C8CF-4ED5-8163-849961A68BB7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6872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47BF8-3EDA-4CBF-9584-5B750609711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27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47BF8-3EDA-4CBF-9584-5B750609711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22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AT" sz="1200" kern="1200" dirty="0">
              <a:solidFill>
                <a:schemeClr val="tx1"/>
              </a:solidFill>
              <a:effectLst/>
              <a:latin typeface="Times New Roman" pitchFamily="1" charset="0"/>
              <a:ea typeface="MS PGothic" pitchFamily="34" charset="-128"/>
              <a:cs typeface="MS PGothic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47BF8-3EDA-4CBF-9584-5B750609711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61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AT" sz="1200" kern="1200" dirty="0">
              <a:solidFill>
                <a:schemeClr val="tx1"/>
              </a:solidFill>
              <a:effectLst/>
              <a:latin typeface="Times New Roman" pitchFamily="1" charset="0"/>
              <a:ea typeface="MS PGothic" pitchFamily="34" charset="-128"/>
              <a:cs typeface="MS PGothic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47BF8-3EDA-4CBF-9584-5B750609711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174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B5D92-A955-46B5-98D5-0AFCA91F7102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1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5EA84-88EF-4B72-AC7C-7D59531DA5D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5EA84-88EF-4B72-AC7C-7D59531DA5D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38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B8ACE9-17A6-49CB-BCD9-BC39E4D7DB98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901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B8ACE9-17A6-49CB-BCD9-BC39E4D7DB98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534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992" y="9721106"/>
            <a:ext cx="3071849" cy="504623"/>
          </a:xfrm>
          <a:noFill/>
        </p:spPr>
        <p:txBody>
          <a:bodyPr/>
          <a:lstStyle/>
          <a:p>
            <a:fld id="{6D1DE248-D4A6-4AD5-BF68-3E757F98788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5603" name="Rectangle 103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93763"/>
            <a:ext cx="7507288" cy="4224337"/>
          </a:xfrm>
          <a:ln/>
        </p:spPr>
      </p:sp>
      <p:sp>
        <p:nvSpPr>
          <p:cNvPr id="25604" name="Rectangle 103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8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112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B69003-C8CF-4ED5-8163-849961A68BB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2658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B8ACE9-17A6-49CB-BCD9-BC39E4D7DB98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4287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992" y="9721106"/>
            <a:ext cx="3071849" cy="504623"/>
          </a:xfrm>
          <a:noFill/>
        </p:spPr>
        <p:txBody>
          <a:bodyPr/>
          <a:lstStyle/>
          <a:p>
            <a:fld id="{6D1DE248-D4A6-4AD5-BF68-3E757F98788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5603" name="Rectangle 103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93763"/>
            <a:ext cx="7507288" cy="4224337"/>
          </a:xfrm>
          <a:ln/>
        </p:spPr>
      </p:sp>
      <p:sp>
        <p:nvSpPr>
          <p:cNvPr id="25604" name="Rectangle 103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1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20529"/>
            <a:ext cx="8352928" cy="432048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/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969FFF36-D5B4-4581-99CE-F1104BC32ACE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9321C395-EB43-4CA1-8413-79A21CD86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6F02F2-22F6-4BEB-A11C-3348B79F5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C8408B1-5AFE-4552-B747-3AE4FA2EA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1FCC0-48D4-44E9-A13D-F349E99F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267"/>
            <a:ext cx="9144000" cy="1261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92EE8-EE68-4216-B462-164A591A8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BD73A4-97D7-472D-BF77-7AAFD85F5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1275607"/>
            <a:ext cx="3008313" cy="530759"/>
          </a:xfrm>
        </p:spPr>
        <p:txBody>
          <a:bodyPr anchor="b"/>
          <a:lstStyle>
            <a:lvl1pPr algn="l">
              <a:defRPr sz="2000" b="1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69672"/>
            <a:ext cx="3008313" cy="2862318"/>
          </a:xfrm>
        </p:spPr>
        <p:txBody>
          <a:bodyPr/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275607"/>
            <a:ext cx="5256584" cy="345683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16A203-7595-4A3E-9237-1A1D5308D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94F64-8574-480D-81DB-B29A97374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7048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83618"/>
            <a:ext cx="5486400" cy="24842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5533"/>
            <a:ext cx="5486400" cy="328445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78AD6B-D167-49D1-A699-2745EEDF2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0B4862-C0FB-4C93-9492-B7742357E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20529"/>
            <a:ext cx="8352928" cy="432048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134095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/>
          </a:p>
        </p:txBody>
      </p:sp>
      <p:sp>
        <p:nvSpPr>
          <p:cNvPr id="8" name="Rechteck 6">
            <a:extLst>
              <a:ext uri="{FF2B5EF4-FFF2-40B4-BE49-F238E27FC236}">
                <a16:creationId xmlns:a16="http://schemas.microsoft.com/office/drawing/2014/main" id="{B4CA76BF-252D-4422-A3D6-ED7FBB9A5BF0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8C5B9E24-8E3F-4DC2-A719-6232C6541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14449A7-37B9-44E5-93F6-D7D8A6591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31332B-5D54-412C-9D7B-6C9FEE82E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81FCC0-48D4-44E9-A13D-F349E99F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267"/>
            <a:ext cx="9144000" cy="12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82613"/>
            <a:ext cx="7343775" cy="864394"/>
          </a:xfrm>
          <a:noFill/>
        </p:spPr>
        <p:txBody>
          <a:bodyPr/>
          <a:lstStyle>
            <a:lvl1pPr>
              <a:defRPr baseline="0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CCADCD-B335-497C-B373-EE44CF8F8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5251E9-A2E5-49C0-A622-7ED7C97A8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1045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0617"/>
            <a:ext cx="7772400" cy="123493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3547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3409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E27F2D-9FFE-4AA2-A277-56D4FB8A2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ADF5DA-7A24-4BA9-9537-FE84E7B0C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03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71980"/>
            <a:ext cx="7343775" cy="8643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275607"/>
            <a:ext cx="4176464" cy="3456830"/>
          </a:xfrm>
        </p:spPr>
        <p:txBody>
          <a:bodyPr/>
          <a:lstStyle>
            <a:lvl1pPr>
              <a:defRPr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275607"/>
            <a:ext cx="4176464" cy="3456830"/>
          </a:xfrm>
        </p:spPr>
        <p:txBody>
          <a:bodyPr/>
          <a:lstStyle>
            <a:lvl1pPr>
              <a:defRPr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44459F-E246-49AE-A491-89748EE3F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7D1E7B-9030-4CDE-9AF9-73B223ADF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162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275606"/>
            <a:ext cx="4173860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275606"/>
            <a:ext cx="4175447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71980"/>
            <a:ext cx="7344816" cy="8646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1815667"/>
            <a:ext cx="4176464" cy="2916770"/>
          </a:xfrm>
        </p:spPr>
        <p:txBody>
          <a:bodyPr/>
          <a:lstStyle>
            <a:lvl1pPr>
              <a:defRPr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1815667"/>
            <a:ext cx="4176464" cy="2916770"/>
          </a:xfrm>
        </p:spPr>
        <p:txBody>
          <a:bodyPr/>
          <a:lstStyle>
            <a:lvl1pPr>
              <a:defRPr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868D88C-855F-42EA-991F-00B9E8EC634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2A829F0-C1BE-4513-A3C1-883554103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0964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61347"/>
            <a:ext cx="7344816" cy="8646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C36B1D-A17B-431D-B4B0-478EB9604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0B8CFB-F7F9-469A-93E4-A1BD1A59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9727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EC1368-953A-4CA6-A917-72BB2AA1B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88B51E-720C-45D7-9629-7F72D5449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43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- Blue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F75A-2A7A-4941-8B03-9753549CEA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6" y="1306513"/>
            <a:ext cx="1817688" cy="1887537"/>
          </a:xfrm>
        </p:spPr>
        <p:txBody>
          <a:bodyPr anchor="ctr"/>
          <a:lstStyle>
            <a:lvl1pPr marL="0" indent="0">
              <a:buNone/>
              <a:defRPr sz="9000"/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D7B6D5-41AB-412D-935A-441EF6D6F0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413" y="1306513"/>
            <a:ext cx="5497512" cy="2862262"/>
          </a:xfrm>
        </p:spPr>
        <p:txBody>
          <a:bodyPr/>
          <a:lstStyle>
            <a:lvl1pPr marL="0" indent="0">
              <a:buNone/>
              <a:defRPr/>
            </a:lvl1pPr>
            <a:lvl2pPr marL="190500" indent="0">
              <a:buNone/>
              <a:defRPr/>
            </a:lvl2pPr>
            <a:lvl3pPr marL="758825" indent="0">
              <a:buNone/>
              <a:defRPr/>
            </a:lvl3pPr>
            <a:lvl4pPr marL="14668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260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1275607"/>
            <a:ext cx="3008313" cy="530759"/>
          </a:xfrm>
        </p:spPr>
        <p:txBody>
          <a:bodyPr anchor="b"/>
          <a:lstStyle>
            <a:lvl1pPr algn="l">
              <a:defRPr sz="2000" b="1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69672"/>
            <a:ext cx="3008313" cy="2862318"/>
          </a:xfrm>
        </p:spPr>
        <p:txBody>
          <a:bodyPr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275607"/>
            <a:ext cx="5256584" cy="3456830"/>
          </a:xfrm>
        </p:spPr>
        <p:txBody>
          <a:bodyPr/>
          <a:lstStyle>
            <a:lvl1pPr>
              <a:defRPr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B24683-F7B8-454B-85B6-A5521123B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8543B5-D602-4778-BC88-7DA72B894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63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7048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83618"/>
            <a:ext cx="5486400" cy="24842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5533"/>
            <a:ext cx="5486400" cy="328445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A93DC9-944F-446F-942E-C50875150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0D6DA-C593-4A3F-97E0-51AA6A5B0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8432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B34E-4C6F-46F3-8A94-7F4A20808841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4017F-872D-48D6-ACAE-D48F5232C5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7264-83DB-4DB2-8768-E3C6BAA99387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35FA0-75AA-4A71-B8A8-27E61901D58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754F-7610-479C-A0C8-697E2FF41368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32B4C-E86C-4F29-A11B-7B52822A5BD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971E-2A79-48D1-AEB0-0654535DB69C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7F06-236D-40F4-A2F6-59186262A8C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8A571-7EA9-4DE9-B2C9-52C80BC8F7EE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24F0F-3EB9-4E9F-BCE0-5180B6E69E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D4182-56D0-449E-8EA2-E6649FA29C20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996D4-957D-4B75-B38B-9A28E506C22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F462-9F80-46BB-B989-296406678DA4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C8BEF-CF8B-429B-97AF-44C2BD34F61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B3EB-849C-4C64-A19F-9F8F9E165337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110-0F6E-4333-A842-87979B531CF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- Light blue">
    <p:bg>
      <p:bgPr>
        <a:solidFill>
          <a:srgbClr val="29A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F75A-2A7A-4941-8B03-9753549CEA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6" y="1306513"/>
            <a:ext cx="1817688" cy="1887537"/>
          </a:xfrm>
        </p:spPr>
        <p:txBody>
          <a:bodyPr anchor="ctr"/>
          <a:lstStyle>
            <a:lvl1pPr marL="0" indent="0">
              <a:buNone/>
              <a:defRPr sz="9000"/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D7B6D5-41AB-412D-935A-441EF6D6F0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413" y="1306513"/>
            <a:ext cx="5497512" cy="286226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190500" indent="0">
              <a:buNone/>
              <a:defRPr/>
            </a:lvl2pPr>
            <a:lvl3pPr marL="758825" indent="0">
              <a:buNone/>
              <a:defRPr/>
            </a:lvl3pPr>
            <a:lvl4pPr marL="14668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239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52EBB-D9E7-4763-AE42-CBCAACCC089A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41781-6305-4C12-A38E-7FDCF231EE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E52B5-4E45-47E0-927B-55BA6408A1A5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E7C95-F122-4632-95F5-25EA8D73D27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4C2F6-9C92-4D52-AC5E-09932666704C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C9303-52B9-4FC8-AFB5-61182387942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20529"/>
            <a:ext cx="8352928" cy="432048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/>
          </a:p>
        </p:txBody>
      </p:sp>
      <p:sp>
        <p:nvSpPr>
          <p:cNvPr id="8" name="Rechteck 6">
            <a:extLst>
              <a:ext uri="{FF2B5EF4-FFF2-40B4-BE49-F238E27FC236}">
                <a16:creationId xmlns:a16="http://schemas.microsoft.com/office/drawing/2014/main" id="{DDF0F0E1-B926-4A7E-9A88-5FF785FC6643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0E7FB19C-4434-4ED1-B8C9-6FA8AA906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E57FADB-E46D-404E-B4F2-56FAE7E3B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D40BD1A-DFB2-4C93-9F30-7AB9E409D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81FCC0-48D4-44E9-A13D-F349E99F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267"/>
            <a:ext cx="9144000" cy="12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58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82613"/>
            <a:ext cx="7343775" cy="864394"/>
          </a:xfrm>
          <a:noFill/>
        </p:spPr>
        <p:txBody>
          <a:bodyPr/>
          <a:lstStyle>
            <a:lvl1pPr>
              <a:defRPr baseline="0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4494"/>
              </a:buCl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C9022A-007E-4791-9E90-25B3E134D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D13B87-F644-40E0-B205-8FBC4E3E6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4244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0617"/>
            <a:ext cx="7772400" cy="1234936"/>
          </a:xfrm>
        </p:spPr>
        <p:txBody>
          <a:bodyPr anchor="t"/>
          <a:lstStyle>
            <a:lvl1pPr algn="l">
              <a:defRPr sz="4000" b="1" cap="all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3547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449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760EA-9BF4-4C47-BE5D-6666825F9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A92F82-8DFC-43EF-A1CB-9979E6292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401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71980"/>
            <a:ext cx="7343775" cy="864394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275607"/>
            <a:ext cx="4176464" cy="345683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275607"/>
            <a:ext cx="4176464" cy="345683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1F1BB2-BA7F-4C29-B3A0-C883233DE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C9B6952-796E-4F4B-86CB-3736EAB15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2094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275606"/>
            <a:ext cx="4173860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0044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275606"/>
            <a:ext cx="4175447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0044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71980"/>
            <a:ext cx="7344816" cy="864654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1815667"/>
            <a:ext cx="4176464" cy="291677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1815667"/>
            <a:ext cx="4176464" cy="291677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4BC1E00-10CE-432C-A3AD-E9C284520B2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5E5F611-36F4-4689-A848-BBA340257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3711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61347"/>
            <a:ext cx="7344816" cy="864654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C5BE3E-65C1-438A-BA63-748E39539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C86B87-7DC0-45DF-85C4-32FA4803C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7367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461D790-CFB2-4E9B-8BAD-00E476717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BCD31D-A35C-4BC4-8BC7-76BC0FE69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281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82613"/>
            <a:ext cx="7343775" cy="864394"/>
          </a:xfrm>
          <a:noFill/>
        </p:spPr>
        <p:txBody>
          <a:bodyPr/>
          <a:lstStyle>
            <a:lvl1pPr>
              <a:defRPr baseline="0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521D8D-B8C3-49C8-B797-C7B6C20F4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0DDCCE-847E-4CD9-B074-6CA91056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1275607"/>
            <a:ext cx="3008313" cy="530759"/>
          </a:xfrm>
        </p:spPr>
        <p:txBody>
          <a:bodyPr anchor="b"/>
          <a:lstStyle>
            <a:lvl1pPr algn="l">
              <a:defRPr sz="2000" b="1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69672"/>
            <a:ext cx="3008313" cy="2862318"/>
          </a:xfrm>
        </p:spPr>
        <p:txBody>
          <a:bodyPr/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275607"/>
            <a:ext cx="5256584" cy="345683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51062-AD85-411C-AA55-21EF4EA83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C8C056-5D53-4B4B-8B8A-B04FBA642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3822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7048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83618"/>
            <a:ext cx="5486400" cy="24842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5533"/>
            <a:ext cx="5486400" cy="328445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ECF2082-250A-4DE8-A762-403F370E7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43CAE3-D86B-4825-A7DB-89ED15890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018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48F83C-EB2D-4F33-869B-E9886D915297}"/>
              </a:ext>
            </a:extLst>
          </p:cNvPr>
          <p:cNvSpPr/>
          <p:nvPr userDrawn="1"/>
        </p:nvSpPr>
        <p:spPr>
          <a:xfrm>
            <a:off x="0" y="1151906"/>
            <a:ext cx="9144000" cy="3574473"/>
          </a:xfrm>
          <a:prstGeom prst="rect">
            <a:avLst/>
          </a:prstGeom>
          <a:solidFill>
            <a:schemeClr val="accent2"/>
          </a:solidFill>
          <a:ln>
            <a:solidFill>
              <a:srgbClr val="D9D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82613"/>
            <a:ext cx="7343775" cy="864394"/>
          </a:xfrm>
          <a:noFill/>
        </p:spPr>
        <p:txBody>
          <a:bodyPr/>
          <a:lstStyle>
            <a:lvl1pPr>
              <a:defRPr baseline="0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521D8D-B8C3-49C8-B797-C7B6C20F4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0DDCCE-847E-4CD9-B074-6CA91056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142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0617"/>
            <a:ext cx="7772400" cy="1234936"/>
          </a:xfrm>
        </p:spPr>
        <p:txBody>
          <a:bodyPr anchor="t"/>
          <a:lstStyle>
            <a:lvl1pPr algn="l">
              <a:defRPr sz="4000" b="1" cap="all"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3547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449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CCAD0-A7ED-40BA-B30D-A7B570F86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C596A-EEF3-481E-8C26-2D7FBFEFC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71980"/>
            <a:ext cx="7343775" cy="864394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275607"/>
            <a:ext cx="4176464" cy="345683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275607"/>
            <a:ext cx="4176464" cy="345683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B0142E-3B9E-47DD-AEB4-4C3C3F02B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3ECEB9-254D-4DF5-8BFC-80B0036B5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275606"/>
            <a:ext cx="4173860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0044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275606"/>
            <a:ext cx="4175447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0044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71980"/>
            <a:ext cx="7344816" cy="864654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1815667"/>
            <a:ext cx="4176464" cy="291677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1815667"/>
            <a:ext cx="4176464" cy="2916770"/>
          </a:xfrm>
        </p:spPr>
        <p:txBody>
          <a:bodyPr/>
          <a:lstStyle>
            <a:lvl1pPr>
              <a:defRPr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48D56A-11C2-43E1-9C50-1EA3E3C1EA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C80ED8A-A803-4E04-B645-0837092B6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61347"/>
            <a:ext cx="7344816" cy="864654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ECDE6C-6218-4FDC-9518-ACF599CB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307790-F747-482D-9088-5283488CB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67282"/>
            <a:ext cx="73437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err="1"/>
              <a:t>Mastertitelformat</a:t>
            </a:r>
            <a:r>
              <a:rPr lang="en-GB" altLang="en-US"/>
              <a:t> </a:t>
            </a:r>
            <a:r>
              <a:rPr lang="en-GB" altLang="en-US" err="1"/>
              <a:t>bearbeiten</a:t>
            </a:r>
            <a:endParaRPr lang="en-GB" alt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75160"/>
            <a:ext cx="8439150" cy="33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err="1"/>
              <a:t>Mastertextformat</a:t>
            </a:r>
            <a:r>
              <a:rPr lang="en-GB" altLang="en-US"/>
              <a:t> </a:t>
            </a:r>
            <a:r>
              <a:rPr lang="en-GB" altLang="en-US" err="1"/>
              <a:t>bearbeiten</a:t>
            </a:r>
            <a:endParaRPr lang="en-GB" altLang="en-US"/>
          </a:p>
          <a:p>
            <a:pPr lvl="1"/>
            <a:r>
              <a:rPr lang="en-GB" altLang="en-US" err="1"/>
              <a:t>Zweite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2"/>
            <a:r>
              <a:rPr lang="en-GB" altLang="en-US" err="1"/>
              <a:t>Dritte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3"/>
            <a:r>
              <a:rPr lang="en-GB" altLang="en-US" err="1"/>
              <a:t>Vierte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4"/>
            <a:r>
              <a:rPr lang="en-GB" altLang="en-US" err="1"/>
              <a:t>Fünfte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CDC07-BFC0-4892-9337-6ED79ED1F0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6" y="86916"/>
            <a:ext cx="1505820" cy="1025126"/>
          </a:xfrm>
          <a:prstGeom prst="rect">
            <a:avLst/>
          </a:prstGeom>
        </p:spPr>
      </p:pic>
      <p:sp>
        <p:nvSpPr>
          <p:cNvPr id="13" name="Rechteck 6">
            <a:extLst>
              <a:ext uri="{FF2B5EF4-FFF2-40B4-BE49-F238E27FC236}">
                <a16:creationId xmlns:a16="http://schemas.microsoft.com/office/drawing/2014/main" id="{643BDE3F-CF7E-457D-9AFE-ABC428AF5937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5CE8A87F-5C61-4687-AAA6-3F3CFE0A981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192EF23-F212-48F3-A86B-2F19634E8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C9B3E24-3E99-4E01-8775-9D66E9C93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78" r:id="rId2"/>
    <p:sldLayoutId id="2147484179" r:id="rId3"/>
    <p:sldLayoutId id="2147484138" r:id="rId4"/>
    <p:sldLayoutId id="2147484180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494"/>
          </a:solidFill>
          <a:latin typeface="Arial" panose="020B0604020202020204" pitchFamily="34" charset="0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494"/>
        </a:buClr>
        <a:buSzPct val="135000"/>
        <a:buChar char="•"/>
        <a:defRPr sz="32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004494"/>
        </a:buClr>
        <a:buSzPct val="130000"/>
        <a:buChar char="•"/>
        <a:defRPr sz="17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86916"/>
            <a:ext cx="73437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err="1"/>
              <a:t>Mastertitelformat</a:t>
            </a:r>
            <a:r>
              <a:rPr lang="en-GB" altLang="en-US"/>
              <a:t> </a:t>
            </a:r>
            <a:r>
              <a:rPr lang="en-GB" altLang="en-US" err="1"/>
              <a:t>bearbeiten</a:t>
            </a:r>
            <a:endParaRPr lang="en-GB" alt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75160"/>
            <a:ext cx="8439150" cy="33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err="1"/>
              <a:t>Mastertextformat</a:t>
            </a:r>
            <a:r>
              <a:rPr lang="en-GB" altLang="en-US"/>
              <a:t> </a:t>
            </a:r>
            <a:r>
              <a:rPr lang="en-GB" altLang="en-US" err="1"/>
              <a:t>bearbeiten</a:t>
            </a:r>
            <a:endParaRPr lang="en-GB" altLang="en-US"/>
          </a:p>
          <a:p>
            <a:pPr lvl="1"/>
            <a:r>
              <a:rPr lang="en-GB" altLang="en-US" err="1"/>
              <a:t>Zweite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2"/>
            <a:r>
              <a:rPr lang="en-GB" altLang="en-US" err="1"/>
              <a:t>Dritte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3"/>
            <a:r>
              <a:rPr lang="en-GB" altLang="en-US" err="1"/>
              <a:t>Vierte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4"/>
            <a:r>
              <a:rPr lang="en-GB" altLang="en-US" err="1"/>
              <a:t>Fünfte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CDC07-BFC0-4892-9337-6ED79ED1F02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6" y="86916"/>
            <a:ext cx="1505820" cy="1025126"/>
          </a:xfrm>
          <a:prstGeom prst="rect">
            <a:avLst/>
          </a:prstGeom>
        </p:spPr>
      </p:pic>
      <p:sp>
        <p:nvSpPr>
          <p:cNvPr id="14" name="Rechteck 6">
            <a:extLst>
              <a:ext uri="{FF2B5EF4-FFF2-40B4-BE49-F238E27FC236}">
                <a16:creationId xmlns:a16="http://schemas.microsoft.com/office/drawing/2014/main" id="{8E13EAB9-8CB4-4722-804B-AB30BC85C586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7195F7A7-8C2D-483E-B836-43B8F053C3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61447BC-151F-485B-B1C3-751F6791F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26529A-FE9E-468F-94B5-859492DDB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3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494"/>
          </a:solidFill>
          <a:latin typeface="Arial" panose="020B0604020202020204" pitchFamily="34" charset="0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34095"/>
        </a:buClr>
        <a:buSzPct val="135000"/>
        <a:buChar char="•"/>
        <a:defRPr sz="32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134095"/>
        </a:buClr>
        <a:buSzPct val="130000"/>
        <a:buChar char="•"/>
        <a:defRPr sz="17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l-GR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l-G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F7A69DA6-79E6-441F-B6D7-87D5C2698F42}" type="datetimeFigureOut">
              <a:rPr lang="el-GR"/>
              <a:pPr>
                <a:defRPr/>
              </a:pPr>
              <a:t>11/11/2021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3C310D3-220C-4F67-B793-96D0F2AD78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67282"/>
            <a:ext cx="73437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err="1"/>
              <a:t>Mastertitelformat</a:t>
            </a:r>
            <a:r>
              <a:rPr lang="en-GB" altLang="en-US"/>
              <a:t> </a:t>
            </a:r>
            <a:r>
              <a:rPr lang="en-GB" altLang="en-US" err="1"/>
              <a:t>bearbeiten</a:t>
            </a:r>
            <a:endParaRPr lang="en-GB" alt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75160"/>
            <a:ext cx="8439150" cy="33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err="1"/>
              <a:t>Mastertextformat</a:t>
            </a:r>
            <a:r>
              <a:rPr lang="en-GB" altLang="en-US"/>
              <a:t> </a:t>
            </a:r>
            <a:r>
              <a:rPr lang="en-GB" altLang="en-US" err="1"/>
              <a:t>bearbeiten</a:t>
            </a:r>
            <a:endParaRPr lang="en-GB" altLang="en-US"/>
          </a:p>
          <a:p>
            <a:pPr lvl="1"/>
            <a:r>
              <a:rPr lang="en-GB" altLang="en-US" err="1"/>
              <a:t>Zweite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2"/>
            <a:r>
              <a:rPr lang="en-GB" altLang="en-US" err="1"/>
              <a:t>Dritte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3"/>
            <a:r>
              <a:rPr lang="en-GB" altLang="en-US" err="1"/>
              <a:t>Vierte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  <a:p>
            <a:pPr lvl="4"/>
            <a:r>
              <a:rPr lang="en-GB" altLang="en-US" err="1"/>
              <a:t>Fünfte</a:t>
            </a:r>
            <a:r>
              <a:rPr lang="en-GB" altLang="en-US"/>
              <a:t> </a:t>
            </a:r>
            <a:r>
              <a:rPr lang="en-GB" altLang="en-US" err="1"/>
              <a:t>Ebene</a:t>
            </a:r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CDC07-BFC0-4892-9337-6ED79ED1F02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6" y="86916"/>
            <a:ext cx="1505820" cy="1025126"/>
          </a:xfrm>
          <a:prstGeom prst="rect">
            <a:avLst/>
          </a:prstGeom>
        </p:spPr>
      </p:pic>
      <p:sp>
        <p:nvSpPr>
          <p:cNvPr id="12" name="Rechteck 6">
            <a:extLst>
              <a:ext uri="{FF2B5EF4-FFF2-40B4-BE49-F238E27FC236}">
                <a16:creationId xmlns:a16="http://schemas.microsoft.com/office/drawing/2014/main" id="{FDE72188-A5BC-4080-8336-E7CAA623B2E5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1097F62B-1126-4DBA-827E-6040AE2FCD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7130B63-FE9F-4E4C-8BB4-C5A7D12F2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BA1C84F-5786-491E-BE5E-8989BFA5C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36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panose="020B0604020202020204" pitchFamily="34" charset="0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34095"/>
        </a:buClr>
        <a:buSzPct val="135000"/>
        <a:buChar char="•"/>
        <a:defRPr sz="32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134095"/>
        </a:buClr>
        <a:buSzPct val="130000"/>
        <a:buChar char="•"/>
        <a:defRPr sz="17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7"/>
          <p:cNvSpPr>
            <a:spLocks noGrp="1" noChangeArrowheads="1"/>
          </p:cNvSpPr>
          <p:nvPr>
            <p:ph type="subTitle" idx="1"/>
          </p:nvPr>
        </p:nvSpPr>
        <p:spPr>
          <a:xfrm>
            <a:off x="468000" y="2579524"/>
            <a:ext cx="8208640" cy="773092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en-GB" sz="2700" dirty="0"/>
              <a:t>Current trends and challenges in the world of cycling</a:t>
            </a:r>
          </a:p>
          <a:p>
            <a:pPr algn="l">
              <a:spcAft>
                <a:spcPts val="0"/>
              </a:spcAft>
            </a:pPr>
            <a:endParaRPr lang="en-GB" sz="1400" dirty="0">
              <a:solidFill>
                <a:srgbClr val="29ABE2"/>
              </a:solidFill>
            </a:endParaRPr>
          </a:p>
          <a:p>
            <a:pPr algn="l">
              <a:spcAft>
                <a:spcPts val="0"/>
              </a:spcAft>
            </a:pPr>
            <a:endParaRPr lang="en-GB" sz="1400" dirty="0">
              <a:solidFill>
                <a:srgbClr val="29ABE2"/>
              </a:solidFill>
            </a:endParaRPr>
          </a:p>
          <a:p>
            <a:pPr algn="l">
              <a:spcAft>
                <a:spcPts val="0"/>
              </a:spcAft>
            </a:pPr>
            <a:endParaRPr lang="en-GB" sz="1400" dirty="0">
              <a:solidFill>
                <a:srgbClr val="29ABE2"/>
              </a:solidFill>
            </a:endParaRPr>
          </a:p>
          <a:p>
            <a:pPr algn="l">
              <a:spcAft>
                <a:spcPts val="0"/>
              </a:spcAft>
            </a:pPr>
            <a:endParaRPr lang="en-GB" sz="1400" dirty="0">
              <a:solidFill>
                <a:srgbClr val="29ABE2"/>
              </a:solidFill>
            </a:endParaRPr>
          </a:p>
          <a:p>
            <a:pPr algn="l">
              <a:spcAft>
                <a:spcPts val="0"/>
              </a:spcAft>
            </a:pPr>
            <a:endParaRPr lang="en-GB" sz="1400" dirty="0">
              <a:solidFill>
                <a:srgbClr val="29ABE2"/>
              </a:solidFill>
            </a:endParaRPr>
          </a:p>
          <a:p>
            <a:pPr algn="l">
              <a:spcAft>
                <a:spcPts val="0"/>
              </a:spcAft>
            </a:pPr>
            <a:r>
              <a:rPr lang="en-GB" sz="1400" dirty="0">
                <a:solidFill>
                  <a:srgbClr val="29ABE2"/>
                </a:solidFill>
              </a:rPr>
              <a:t>Fred Dotter | Mobiel 21</a:t>
            </a:r>
          </a:p>
          <a:p>
            <a:pPr algn="l">
              <a:spcAft>
                <a:spcPts val="0"/>
              </a:spcAft>
            </a:pPr>
            <a:r>
              <a:rPr lang="en-GB" sz="1400" dirty="0">
                <a:solidFill>
                  <a:srgbClr val="29ABE2"/>
                </a:solidFill>
              </a:rPr>
              <a:t>Project Coordinator CIVITAS ELEVATE, the CIVITAS 2020 Coordination and Support Action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533" r="556" b="2963"/>
          <a:stretch/>
        </p:blipFill>
        <p:spPr>
          <a:xfrm>
            <a:off x="0" y="0"/>
            <a:ext cx="9144000" cy="51444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Myth III</a:t>
            </a:r>
          </a:p>
          <a:p>
            <a:r>
              <a:rPr lang="en-US" dirty="0">
                <a:solidFill>
                  <a:schemeClr val="tx1"/>
                </a:solidFill>
                <a:cs typeface="Segoe UI" panose="020B0502040204020203" pitchFamily="34" charset="0"/>
              </a:rPr>
              <a:t>“I drive my children to school, because it is too dangerous for them to walk or cycle because of all the cars on the street!”</a:t>
            </a:r>
            <a:endParaRPr lang="en-US" altLang="de-DE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" r="36826" b="290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-1016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500" dirty="0">
                <a:solidFill>
                  <a:schemeClr val="tx1"/>
                </a:solidFill>
                <a:cs typeface="Segoe UI" panose="020B0502040204020203" pitchFamily="34" charset="0"/>
              </a:rPr>
              <a:t>Planning for sustainable travel</a:t>
            </a:r>
            <a:endParaRPr lang="en-US" altLang="de-DE" sz="35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Developing and implementing a travel plan to foster commuting by bike can reduce the need for people to travel to and from a location by car and encourage others to travel more sustainably. </a:t>
            </a:r>
            <a:endParaRPr lang="en-US" alt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7360" y="1205182"/>
            <a:ext cx="8229600" cy="342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 baseline="0">
                <a:solidFill>
                  <a:srgbClr val="004494"/>
                </a:solidFill>
                <a:latin typeface="Arial" panose="020B0604020202020204" pitchFamily="34" charset="0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29ABE2"/>
                </a:solidFill>
              </a:rPr>
              <a:t>The concept works by developing balanced packages of user-focused transport tools in a partnership that seeks to provide meaningful benefits to each of the stakeholders involved.</a:t>
            </a:r>
          </a:p>
          <a:p>
            <a:pPr>
              <a:spcBef>
                <a:spcPts val="0"/>
              </a:spcBef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Commuting by bike is not an instrument but a </a:t>
            </a:r>
            <a:r>
              <a:rPr lang="en-US" sz="2000" b="0" dirty="0">
                <a:solidFill>
                  <a:srgbClr val="00A3E7"/>
                </a:solidFill>
              </a:rPr>
              <a:t>strategy</a:t>
            </a:r>
            <a:r>
              <a:rPr lang="en-US" sz="2000" b="0" dirty="0">
                <a:solidFill>
                  <a:schemeClr val="tx1"/>
                </a:solidFill>
              </a:rPr>
              <a:t>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should be </a:t>
            </a:r>
            <a:r>
              <a:rPr lang="en-US" sz="2000" b="0" dirty="0">
                <a:solidFill>
                  <a:srgbClr val="00A3E7"/>
                </a:solidFill>
              </a:rPr>
              <a:t>supported</a:t>
            </a:r>
            <a:r>
              <a:rPr lang="en-US" sz="2000" b="0" dirty="0">
                <a:solidFill>
                  <a:schemeClr val="tx1"/>
                </a:solidFill>
              </a:rPr>
              <a:t> by the organisation and by the government!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seeks to deliver related </a:t>
            </a:r>
            <a:r>
              <a:rPr lang="en-US" sz="2000" b="0" dirty="0">
                <a:solidFill>
                  <a:srgbClr val="00A3E7"/>
                </a:solidFill>
              </a:rPr>
              <a:t>benefits</a:t>
            </a:r>
            <a:r>
              <a:rPr lang="en-US" sz="2000" b="0" dirty="0">
                <a:solidFill>
                  <a:schemeClr val="tx1"/>
                </a:solidFill>
              </a:rPr>
              <a:t> to the community!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is very site-specific and tailored to the </a:t>
            </a:r>
            <a:r>
              <a:rPr lang="en-US" sz="2000" b="0" dirty="0">
                <a:solidFill>
                  <a:srgbClr val="00A3E7"/>
                </a:solidFill>
              </a:rPr>
              <a:t>specific</a:t>
            </a:r>
            <a:r>
              <a:rPr lang="en-US" sz="2000" b="0" dirty="0">
                <a:solidFill>
                  <a:schemeClr val="tx1"/>
                </a:solidFill>
              </a:rPr>
              <a:t> circumstances!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should be supported by a wide variety of transport </a:t>
            </a:r>
            <a:r>
              <a:rPr lang="en-US" sz="2000" b="0" dirty="0">
                <a:solidFill>
                  <a:srgbClr val="00A3E7"/>
                </a:solidFill>
              </a:rPr>
              <a:t>instruments</a:t>
            </a:r>
            <a:r>
              <a:rPr lang="en-US" sz="20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82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 b="8862"/>
          <a:stretch/>
        </p:blipFill>
        <p:spPr>
          <a:xfrm>
            <a:off x="-10160" y="-900"/>
            <a:ext cx="9144000" cy="51444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1016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Myth IV</a:t>
            </a:r>
          </a:p>
          <a:p>
            <a:r>
              <a:rPr lang="en-US" dirty="0">
                <a:solidFill>
                  <a:schemeClr val="tx1"/>
                </a:solidFill>
                <a:cs typeface="Segoe UI" panose="020B0502040204020203" pitchFamily="34" charset="0"/>
              </a:rPr>
              <a:t>“If I would ban all the cars, the city centre will die.”</a:t>
            </a:r>
            <a:endParaRPr lang="en-US" altLang="de-DE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2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29726" r="17519" b="5694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-1016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Delivering the desired cycling change</a:t>
            </a:r>
          </a:p>
          <a:p>
            <a:pPr marL="0" lvl="1" indent="0"/>
            <a:r>
              <a:rPr lang="de-DE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en-US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 are complex systems requiring complementary skills. </a:t>
            </a:r>
            <a:r>
              <a:rPr lang="de-DE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Cycling is a powerful way to steer cities towards being more sustainable, equitable and economically prosperous.</a:t>
            </a:r>
            <a:endParaRPr lang="en-US" altLang="de-DE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trendy-travel.eu/docs/443/0007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-1016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Let’s share and inspire excellence!</a:t>
            </a:r>
          </a:p>
          <a:p>
            <a:pPr eaLnBrk="1" hangingPunct="1"/>
            <a:r>
              <a:rPr lang="de-DE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Commitment, courage, vision, innovation and leadership considerably impact the outcome and often separate success from failure</a:t>
            </a:r>
            <a:r>
              <a:rPr lang="en-US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de-DE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" b="5045"/>
          <a:stretch/>
        </p:blipFill>
        <p:spPr>
          <a:xfrm>
            <a:off x="0" y="-1794"/>
            <a:ext cx="9144000" cy="51444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1016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Because we all want more of this …</a:t>
            </a:r>
          </a:p>
        </p:txBody>
      </p:sp>
    </p:spTree>
    <p:extLst>
      <p:ext uri="{BB962C8B-B14F-4D97-AF65-F5344CB8AC3E}">
        <p14:creationId xmlns:p14="http://schemas.microsoft.com/office/powerpoint/2010/main" val="14394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8177"/>
          <a:stretch/>
        </p:blipFill>
        <p:spPr>
          <a:xfrm>
            <a:off x="0" y="0"/>
            <a:ext cx="9144000" cy="51444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-1016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… and less of this!</a:t>
            </a:r>
            <a:endParaRPr lang="en-US" altLang="de-DE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A5401E-5116-4E56-BB5F-C1B702DDD69D}"/>
              </a:ext>
            </a:extLst>
          </p:cNvPr>
          <p:cNvSpPr/>
          <p:nvPr/>
        </p:nvSpPr>
        <p:spPr>
          <a:xfrm>
            <a:off x="5566910" y="0"/>
            <a:ext cx="270903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2"/>
              </a:gs>
              <a:gs pos="83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4C3E6D-4A0B-40D0-B2A7-3E8EBEC7A0B5}"/>
              </a:ext>
            </a:extLst>
          </p:cNvPr>
          <p:cNvGrpSpPr/>
          <p:nvPr/>
        </p:nvGrpSpPr>
        <p:grpSpPr>
          <a:xfrm>
            <a:off x="6100293" y="496631"/>
            <a:ext cx="2822027" cy="3311877"/>
            <a:chOff x="6089024" y="409575"/>
            <a:chExt cx="2822027" cy="33118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CAB9F5-7F7E-43B5-AC14-487197E64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4" r="37751"/>
            <a:stretch/>
          </p:blipFill>
          <p:spPr>
            <a:xfrm>
              <a:off x="6089024" y="409575"/>
              <a:ext cx="2822027" cy="21621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9D2A00-632F-40B1-800D-E4A941A7D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r="3200" b="46827"/>
            <a:stretch/>
          </p:blipFill>
          <p:spPr>
            <a:xfrm>
              <a:off x="6750616" y="2571750"/>
              <a:ext cx="1585355" cy="114970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EBF093-DDE0-487A-A37C-D043F8C6B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3" y="3832499"/>
            <a:ext cx="1551942" cy="745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6" y="4495969"/>
            <a:ext cx="5566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900" i="1" dirty="0">
                <a:solidFill>
                  <a:srgbClr val="000000"/>
                </a:solidFill>
                <a:latin typeface="arial" panose="020B0604020202020204" pitchFamily="34" charset="0"/>
              </a:rPr>
              <a:t>This presentation has been produced by CIVITAS ELEVATE, a CIVITAS Coordination &amp; Support Action. The CIVITAS ELEVATE project has received funding from the European Union’s Horizon 2020 research and innovation programme under grant agreement No. 824228.</a:t>
            </a:r>
          </a:p>
          <a:p>
            <a:pPr algn="just"/>
            <a:r>
              <a:rPr lang="en-GB" sz="900" i="1" dirty="0">
                <a:solidFill>
                  <a:srgbClr val="000000"/>
                </a:solidFill>
                <a:latin typeface="arial" panose="020B0604020202020204" pitchFamily="34" charset="0"/>
              </a:rPr>
              <a:t>Images used in this presentation: ©Mobiel 21, ©Stadt Graz, ©Stadt Wien, ©</a:t>
            </a:r>
            <a:r>
              <a:rPr lang="de-AT" sz="900" i="1" dirty="0">
                <a:solidFill>
                  <a:srgbClr val="000000"/>
                </a:solidFill>
                <a:latin typeface="arial" panose="020B0604020202020204" pitchFamily="34" charset="0"/>
              </a:rPr>
              <a:t>unterwegsinberlin.de</a:t>
            </a:r>
            <a:endParaRPr lang="en-GB" sz="9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67360" y="1391194"/>
            <a:ext cx="5099550" cy="2322455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FontTx/>
              <a:buNone/>
            </a:pPr>
            <a:r>
              <a:rPr lang="en-GB" sz="1600" kern="0" dirty="0">
                <a:solidFill>
                  <a:srgbClr val="004494"/>
                </a:solidFill>
              </a:rPr>
              <a:t>Stay connected and</a:t>
            </a:r>
          </a:p>
          <a:p>
            <a:pPr marL="0" indent="0">
              <a:lnSpc>
                <a:spcPct val="150000"/>
              </a:lnSpc>
              <a:spcBef>
                <a:spcPts val="300"/>
              </a:spcBef>
              <a:buFontTx/>
              <a:buNone/>
            </a:pPr>
            <a:r>
              <a:rPr lang="en-GB" sz="1400" b="0" kern="0" dirty="0">
                <a:solidFill>
                  <a:srgbClr val="004494"/>
                </a:solidFill>
              </a:rPr>
              <a:t>Follow us on social media</a:t>
            </a:r>
            <a:endParaRPr lang="en-US" sz="1400" b="0" kern="0" dirty="0"/>
          </a:p>
          <a:p>
            <a:pPr marL="0" indent="0">
              <a:lnSpc>
                <a:spcPct val="150000"/>
              </a:lnSpc>
              <a:spcBef>
                <a:spcPts val="300"/>
              </a:spcBef>
              <a:buFontTx/>
              <a:buNone/>
            </a:pPr>
            <a:r>
              <a:rPr lang="en-GB" sz="1400" b="0" kern="0" dirty="0">
                <a:solidFill>
                  <a:srgbClr val="004494"/>
                </a:solidFill>
              </a:rPr>
              <a:t>Subscribe to our newsletter	</a:t>
            </a:r>
            <a:r>
              <a:rPr lang="en-GB" sz="1400" b="0" kern="0" dirty="0"/>
              <a:t>civitas.eu/newsletters </a:t>
            </a:r>
          </a:p>
          <a:p>
            <a:pPr marL="0" indent="0">
              <a:lnSpc>
                <a:spcPct val="150000"/>
              </a:lnSpc>
              <a:spcBef>
                <a:spcPts val="300"/>
              </a:spcBef>
              <a:buFontTx/>
              <a:buNone/>
            </a:pPr>
            <a:r>
              <a:rPr lang="en-GB" sz="1400" b="0" kern="0" dirty="0">
                <a:solidFill>
                  <a:srgbClr val="004494"/>
                </a:solidFill>
              </a:rPr>
              <a:t>Get in contact with us	        	</a:t>
            </a:r>
            <a:r>
              <a:rPr lang="en-GB" sz="1400" b="0" kern="0" dirty="0">
                <a:solidFill>
                  <a:prstClr val="black"/>
                </a:solidFill>
              </a:rPr>
              <a:t>secretariat@civitas.eu</a:t>
            </a:r>
            <a:endParaRPr lang="de-DE" sz="1400" b="0" kern="0" dirty="0">
              <a:solidFill>
                <a:prstClr val="black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300"/>
              </a:spcBef>
              <a:buNone/>
            </a:pPr>
            <a:r>
              <a:rPr lang="de-DE" sz="2400" b="0" kern="0" dirty="0">
                <a:solidFill>
                  <a:srgbClr val="29ABE2"/>
                </a:solidFill>
              </a:rPr>
              <a:t>civitas.eu</a:t>
            </a:r>
            <a:endParaRPr lang="en-GB" sz="2400" b="0" kern="0" dirty="0">
              <a:solidFill>
                <a:srgbClr val="29ABE2"/>
              </a:solidFill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01" y="1805673"/>
            <a:ext cx="1776188" cy="444047"/>
          </a:xfrm>
          <a:prstGeom prst="rect">
            <a:avLst/>
          </a:prstGeom>
        </p:spPr>
      </p:pic>
      <p:sp>
        <p:nvSpPr>
          <p:cNvPr id="12" name="Rectangle 1"/>
          <p:cNvSpPr/>
          <p:nvPr/>
        </p:nvSpPr>
        <p:spPr>
          <a:xfrm>
            <a:off x="1174325" y="3737520"/>
            <a:ext cx="4393917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buClr>
                <a:srgbClr val="134095"/>
              </a:buClr>
              <a:buSzPct val="135000"/>
            </a:pPr>
            <a:r>
              <a:rPr lang="en-GB" sz="1200" dirty="0">
                <a:solidFill>
                  <a:srgbClr val="034EA2"/>
                </a:solidFill>
                <a:latin typeface="+mn-lt"/>
              </a:rPr>
              <a:t>Fred Dotter | Project Coordinator CIVITAS ELEVATE</a:t>
            </a:r>
          </a:p>
          <a:p>
            <a:pPr eaLnBrk="0" hangingPunct="0">
              <a:spcBef>
                <a:spcPts val="0"/>
              </a:spcBef>
              <a:buClr>
                <a:srgbClr val="134095"/>
              </a:buClr>
              <a:buSzPct val="135000"/>
            </a:pPr>
            <a:r>
              <a:rPr lang="en-GB" sz="1050" kern="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Mobiel 21 | Director European Projects and Policies</a:t>
            </a:r>
          </a:p>
          <a:p>
            <a:pPr eaLnBrk="0" hangingPunct="0">
              <a:spcBef>
                <a:spcPts val="0"/>
              </a:spcBef>
              <a:buClr>
                <a:srgbClr val="134095"/>
              </a:buClr>
              <a:buSzPct val="135000"/>
            </a:pPr>
            <a:r>
              <a:rPr lang="nl-BE" sz="1050" kern="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Vital Decosterstraat 67A/0101 - 3000 Leuven, Belgium</a:t>
            </a:r>
            <a:br>
              <a:rPr lang="nl-BE" sz="1050" kern="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nl-BE" sz="1050" kern="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fred.dotter@mobiel21.be | www.mobiel21.be</a:t>
            </a:r>
            <a:endParaRPr lang="en-GB" sz="1050" kern="0" dirty="0"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802377"/>
            <a:ext cx="914401" cy="266418"/>
          </a:xfrm>
          <a:prstGeom prst="rect">
            <a:avLst/>
          </a:prstGeom>
        </p:spPr>
      </p:pic>
      <p:sp>
        <p:nvSpPr>
          <p:cNvPr id="16" name="Rectangle 4"/>
          <p:cNvSpPr/>
          <p:nvPr/>
        </p:nvSpPr>
        <p:spPr>
          <a:xfrm>
            <a:off x="467361" y="563273"/>
            <a:ext cx="509955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ts val="300"/>
              </a:spcBef>
              <a:buClr>
                <a:srgbClr val="134095"/>
              </a:buClr>
              <a:buSzPct val="135000"/>
            </a:pPr>
            <a:r>
              <a:rPr lang="en-GB" kern="0" dirty="0">
                <a:solidFill>
                  <a:srgbClr val="29ABE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Thank you for your kind attention!</a:t>
            </a:r>
          </a:p>
        </p:txBody>
      </p:sp>
    </p:spTree>
    <p:extLst>
      <p:ext uri="{BB962C8B-B14F-4D97-AF65-F5344CB8AC3E}">
        <p14:creationId xmlns:p14="http://schemas.microsoft.com/office/powerpoint/2010/main" val="14895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210426" cy="1194318"/>
          </a:xfrm>
        </p:spPr>
        <p:txBody>
          <a:bodyPr/>
          <a:lstStyle/>
          <a:p>
            <a:r>
              <a:rPr lang="en-US" sz="2400" b="0" kern="1200" dirty="0">
                <a:solidFill>
                  <a:srgbClr val="29ABE2"/>
                </a:solidFill>
              </a:rPr>
              <a:t>Active Mobility in CIVITAS is all about …</a:t>
            </a:r>
            <a:endParaRPr lang="de-AT" sz="2400" b="0" kern="1200" dirty="0">
              <a:solidFill>
                <a:srgbClr val="29ABE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4250" t="17148" r="15333" b="16926"/>
          <a:stretch/>
        </p:blipFill>
        <p:spPr>
          <a:xfrm>
            <a:off x="3895081" y="1622581"/>
            <a:ext cx="5248919" cy="276422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3100" y="1210219"/>
            <a:ext cx="3421977" cy="362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 baseline="0">
                <a:solidFill>
                  <a:srgbClr val="004494"/>
                </a:solidFill>
                <a:latin typeface="Arial" panose="020B0604020202020204" pitchFamily="34" charset="0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29ABE2"/>
                </a:solidFill>
              </a:rPr>
              <a:t>Making walking and cycling the preferred travel choices for people in cities!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1 of 10 Thematic Areas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3 ongoing projects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18 concluded projects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172 measures on cycling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108 measures on walking</a:t>
            </a:r>
            <a:endParaRPr lang="de-DE" sz="20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de-DE" sz="2000" b="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95080" y="4386804"/>
            <a:ext cx="5248919" cy="42826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3895079" y="1194317"/>
            <a:ext cx="5248919" cy="42826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100000" l="1563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03" y="1651945"/>
            <a:ext cx="170612" cy="16528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3" b="100000" l="1563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98" y="3689815"/>
            <a:ext cx="170612" cy="16528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3" b="100000" l="1563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93" y="3689815"/>
            <a:ext cx="170612" cy="16528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47" y="1663474"/>
            <a:ext cx="234672" cy="15375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68" y="3355254"/>
            <a:ext cx="372300" cy="24392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" b="100000" l="1563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57" y="3042080"/>
            <a:ext cx="230937" cy="22372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56" y="1663474"/>
            <a:ext cx="234672" cy="15375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25" y="1657709"/>
            <a:ext cx="234672" cy="153751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21" y="1663474"/>
            <a:ext cx="234672" cy="15375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50" y="1663474"/>
            <a:ext cx="234672" cy="153751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10" y="1777594"/>
            <a:ext cx="234672" cy="153751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44" y="2448560"/>
            <a:ext cx="234672" cy="153751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79" y="2345803"/>
            <a:ext cx="234672" cy="15375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78" y="2353350"/>
            <a:ext cx="234672" cy="153751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00" y="2408663"/>
            <a:ext cx="234672" cy="15375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10" y="2371684"/>
            <a:ext cx="234672" cy="153751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08" y="3146170"/>
            <a:ext cx="234672" cy="153751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61" y="3105530"/>
            <a:ext cx="234672" cy="153751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53" y="3051975"/>
            <a:ext cx="234672" cy="153751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43" y="3042080"/>
            <a:ext cx="234672" cy="153751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70" y="3051975"/>
            <a:ext cx="234672" cy="153751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30" y="3695579"/>
            <a:ext cx="234672" cy="153751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53" l="0" r="982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11" y="3719389"/>
            <a:ext cx="234672" cy="1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r="18389"/>
          <a:stretch/>
        </p:blipFill>
        <p:spPr>
          <a:xfrm>
            <a:off x="395" y="0"/>
            <a:ext cx="9144000" cy="51435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0"/>
            <a:ext cx="8016240" cy="515366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3500" dirty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/>
              </a:rPr>
              <a:t>Cycling measures focus on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Integrated and inclusive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cs typeface="Segoe UI" panose="020B0502040204020203" pitchFamily="34" charset="0"/>
              </a:rPr>
              <a:t>Shared mobility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Demand and urban space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Behavioural change and Mobility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Clean and energy-efficient vehicles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Public participation and co-creation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Road safety and security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>
                <a:solidFill>
                  <a:schemeClr val="tx1"/>
                </a:solidFill>
                <a:cs typeface="Segoe UI" panose="020B0502040204020203" pitchFamily="34" charset="0"/>
              </a:rPr>
              <a:t>Urban logistics</a:t>
            </a:r>
          </a:p>
          <a:p>
            <a:endParaRPr lang="de-DE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r>
              <a:rPr lang="de-DE" sz="3500" dirty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/>
              </a:rPr>
              <a:t>Check the CIVITAS website</a:t>
            </a:r>
          </a:p>
          <a:p>
            <a:r>
              <a:rPr lang="de-DE" dirty="0">
                <a:solidFill>
                  <a:schemeClr val="tx1"/>
                </a:solidFill>
                <a:cs typeface="Segoe UI" panose="020B0502040204020203" pitchFamily="34" charset="0"/>
              </a:rPr>
              <a:t>civitas.eu/mobility-solutions</a:t>
            </a:r>
          </a:p>
        </p:txBody>
      </p:sp>
    </p:spTree>
    <p:extLst>
      <p:ext uri="{BB962C8B-B14F-4D97-AF65-F5344CB8AC3E}">
        <p14:creationId xmlns:p14="http://schemas.microsoft.com/office/powerpoint/2010/main" val="15471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/>
          <a:stretch/>
        </p:blipFill>
        <p:spPr>
          <a:xfrm>
            <a:off x="0" y="-2"/>
            <a:ext cx="9144000" cy="51444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328166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Myth I</a:t>
            </a:r>
          </a:p>
          <a:p>
            <a:pPr eaLnBrk="1" hangingPunct="1"/>
            <a:r>
              <a:rPr lang="en-US" altLang="de-DE" dirty="0">
                <a:solidFill>
                  <a:schemeClr val="tx1"/>
                </a:solidFill>
                <a:cs typeface="Segoe UI" panose="020B0502040204020203" pitchFamily="34" charset="0"/>
              </a:rPr>
              <a:t>“We don’t have money for bike infrastructure, but a little painting would do as well.”</a:t>
            </a:r>
          </a:p>
        </p:txBody>
      </p:sp>
    </p:spTree>
    <p:extLst>
      <p:ext uri="{BB962C8B-B14F-4D97-AF65-F5344CB8AC3E}">
        <p14:creationId xmlns:p14="http://schemas.microsoft.com/office/powerpoint/2010/main" val="9759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6"/>
          <a:stretch/>
        </p:blipFill>
        <p:spPr bwMode="auto">
          <a:xfrm>
            <a:off x="-1" y="1"/>
            <a:ext cx="9144000" cy="51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0" y="3282561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Safer road infrastructure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New kinds of cycling infrastructure or approaches to encourage cycling must be assessed carefully to avoid adding to problems they are designed to correct.</a:t>
            </a:r>
            <a:endParaRPr lang="en-US" altLang="de-DE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7360" y="1205182"/>
            <a:ext cx="8422640" cy="342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 baseline="0">
                <a:solidFill>
                  <a:srgbClr val="004494"/>
                </a:solidFill>
                <a:latin typeface="Arial" panose="020B0604020202020204" pitchFamily="34" charset="0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29ABE2"/>
                </a:solidFill>
              </a:rPr>
              <a:t>Cycling has to be more attractive to encourage people to use their bikes. Perceived lack of safety is often cited as a major barrier. Improving road safety and increasing comfort and accessibility is a way to make it a more appealing option.</a:t>
            </a:r>
          </a:p>
          <a:p>
            <a:pPr>
              <a:spcBef>
                <a:spcPts val="0"/>
              </a:spcBef>
            </a:pPr>
            <a:endParaRPr lang="en-US" sz="2000" b="0" dirty="0">
              <a:solidFill>
                <a:srgbClr val="29ABE2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More </a:t>
            </a:r>
            <a:r>
              <a:rPr lang="en-US" sz="2000" b="0" dirty="0">
                <a:solidFill>
                  <a:srgbClr val="29ABE2"/>
                </a:solidFill>
              </a:rPr>
              <a:t>focus</a:t>
            </a:r>
            <a:r>
              <a:rPr lang="en-US" sz="2000" b="0" dirty="0">
                <a:solidFill>
                  <a:schemeClr val="tx1"/>
                </a:solidFill>
              </a:rPr>
              <a:t> on cycling in sustainable urban mobility planning is needed!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Cities and companies have to </a:t>
            </a:r>
            <a:r>
              <a:rPr lang="en-US" sz="2000" b="0" dirty="0">
                <a:solidFill>
                  <a:srgbClr val="29ABE2"/>
                </a:solidFill>
              </a:rPr>
              <a:t>innovate</a:t>
            </a:r>
            <a:r>
              <a:rPr lang="en-US" sz="2000" b="0" dirty="0">
                <a:solidFill>
                  <a:schemeClr val="tx1"/>
                </a:solidFill>
              </a:rPr>
              <a:t> in cycling!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High </a:t>
            </a:r>
            <a:r>
              <a:rPr lang="en-US" sz="2000" b="0" dirty="0">
                <a:solidFill>
                  <a:srgbClr val="29ABE2"/>
                </a:solidFill>
              </a:rPr>
              <a:t>speed</a:t>
            </a:r>
            <a:r>
              <a:rPr lang="en-US" sz="2000" b="0" dirty="0">
                <a:solidFill>
                  <a:schemeClr val="tx1"/>
                </a:solidFill>
              </a:rPr>
              <a:t> cycling needs to be taken into account!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Combining different domains of </a:t>
            </a:r>
            <a:r>
              <a:rPr lang="en-US" sz="2000" b="0" dirty="0">
                <a:solidFill>
                  <a:srgbClr val="29ABE2"/>
                </a:solidFill>
              </a:rPr>
              <a:t>land use </a:t>
            </a:r>
            <a:r>
              <a:rPr lang="en-US" sz="2000" b="0" dirty="0">
                <a:solidFill>
                  <a:schemeClr val="tx1"/>
                </a:solidFill>
              </a:rPr>
              <a:t>is needed!</a:t>
            </a:r>
          </a:p>
          <a:p>
            <a:pPr>
              <a:spcBef>
                <a:spcPts val="0"/>
              </a:spcBef>
            </a:pPr>
            <a:r>
              <a:rPr lang="de-DE" sz="2000" b="0" dirty="0">
                <a:solidFill>
                  <a:schemeClr val="tx1"/>
                </a:solidFill>
              </a:rPr>
              <a:t>Recognise the importance of getting </a:t>
            </a:r>
            <a:r>
              <a:rPr lang="de-DE" sz="2000" b="0" dirty="0">
                <a:solidFill>
                  <a:srgbClr val="29ABE2"/>
                </a:solidFill>
              </a:rPr>
              <a:t>investment</a:t>
            </a:r>
            <a:r>
              <a:rPr lang="de-DE" sz="2000" b="0" dirty="0">
                <a:solidFill>
                  <a:schemeClr val="tx1"/>
                </a:solidFill>
              </a:rPr>
              <a:t> right!</a:t>
            </a:r>
          </a:p>
        </p:txBody>
      </p:sp>
    </p:spTree>
    <p:extLst>
      <p:ext uri="{BB962C8B-B14F-4D97-AF65-F5344CB8AC3E}">
        <p14:creationId xmlns:p14="http://schemas.microsoft.com/office/powerpoint/2010/main" val="1396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/>
        </p:blipFill>
        <p:spPr>
          <a:xfrm>
            <a:off x="1" y="0"/>
            <a:ext cx="9143999" cy="51444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10160" y="32724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r>
              <a:rPr lang="en-US" altLang="de-DE" sz="3500" dirty="0">
                <a:solidFill>
                  <a:schemeClr val="tx1"/>
                </a:solidFill>
                <a:cs typeface="Segoe UI" panose="020B0502040204020203" pitchFamily="34" charset="0"/>
              </a:rPr>
              <a:t>Myth II</a:t>
            </a:r>
          </a:p>
          <a:p>
            <a:r>
              <a:rPr lang="en-US" altLang="de-DE" dirty="0">
                <a:solidFill>
                  <a:schemeClr val="tx1"/>
                </a:solidFill>
                <a:cs typeface="Segoe UI" panose="020B0502040204020203" pitchFamily="34" charset="0"/>
              </a:rPr>
              <a:t>“We don’t need a bike sharing system, because in my city, everyone has a bike.”</a:t>
            </a:r>
          </a:p>
        </p:txBody>
      </p:sp>
    </p:spTree>
    <p:extLst>
      <p:ext uri="{BB962C8B-B14F-4D97-AF65-F5344CB8AC3E}">
        <p14:creationId xmlns:p14="http://schemas.microsoft.com/office/powerpoint/2010/main" val="39436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3271500"/>
            <a:ext cx="9154160" cy="1872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500" dirty="0">
                <a:solidFill>
                  <a:schemeClr val="tx1"/>
                </a:solidFill>
                <a:cs typeface="Segoe UI" panose="020B0502040204020203" pitchFamily="34" charset="0"/>
              </a:rPr>
              <a:t>Bike sharing as a link to desired destinations</a:t>
            </a:r>
            <a:endParaRPr lang="en-US" altLang="de-DE" sz="35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Introduced to increase the mobility choice, improve air quality and reduce congestion. The basic premise of the bike sharing concept is sustainable transportation.</a:t>
            </a:r>
            <a:endParaRPr lang="en-US" alt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7360" y="1205182"/>
            <a:ext cx="8219441" cy="342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 baseline="0">
                <a:solidFill>
                  <a:srgbClr val="004494"/>
                </a:solidFill>
                <a:latin typeface="Arial" panose="020B0604020202020204" pitchFamily="34" charset="0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29ABE2"/>
                </a:solidFill>
              </a:rPr>
              <a:t>Bike sharing has a key role to play as part of sustainable and smart urban transport networks. It provides a complementary transport offer to buses, trains and trams and generates multiple benefits.</a:t>
            </a:r>
          </a:p>
          <a:p>
            <a:pPr>
              <a:spcBef>
                <a:spcPts val="0"/>
              </a:spcBef>
            </a:pPr>
            <a:endParaRPr lang="en-US" sz="2000" b="0" dirty="0">
              <a:solidFill>
                <a:srgbClr val="29ABE2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enables a </a:t>
            </a:r>
            <a:r>
              <a:rPr lang="en-US" sz="2000" b="0" dirty="0">
                <a:solidFill>
                  <a:srgbClr val="00A3E7"/>
                </a:solidFill>
              </a:rPr>
              <a:t>modal shift </a:t>
            </a:r>
            <a:r>
              <a:rPr lang="en-US" sz="2000" b="0" dirty="0">
                <a:solidFill>
                  <a:schemeClr val="tx1"/>
                </a:solidFill>
              </a:rPr>
              <a:t>from cars!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helps to make the city more </a:t>
            </a:r>
            <a:r>
              <a:rPr lang="en-US" sz="2000" b="0" dirty="0">
                <a:solidFill>
                  <a:srgbClr val="00A3E7"/>
                </a:solidFill>
              </a:rPr>
              <a:t>attractive</a:t>
            </a:r>
            <a:r>
              <a:rPr lang="en-US" sz="2000" b="0" dirty="0">
                <a:solidFill>
                  <a:schemeClr val="tx1"/>
                </a:solidFill>
              </a:rPr>
              <a:t> to visitors!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helps to improve </a:t>
            </a:r>
            <a:r>
              <a:rPr lang="en-US" sz="2000" b="0" dirty="0">
                <a:solidFill>
                  <a:srgbClr val="00A3E7"/>
                </a:solidFill>
              </a:rPr>
              <a:t>accessibility</a:t>
            </a:r>
            <a:r>
              <a:rPr lang="en-US" sz="2000" b="0" dirty="0">
                <a:solidFill>
                  <a:schemeClr val="tx1"/>
                </a:solidFill>
              </a:rPr>
              <a:t> across all social groups! 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helps to improve residents’ </a:t>
            </a:r>
            <a:r>
              <a:rPr lang="en-US" sz="2000" b="0" dirty="0">
                <a:solidFill>
                  <a:srgbClr val="00A3E7"/>
                </a:solidFill>
              </a:rPr>
              <a:t>quality</a:t>
            </a:r>
            <a:r>
              <a:rPr lang="en-US" sz="2000" b="0" dirty="0">
                <a:solidFill>
                  <a:schemeClr val="tx1"/>
                </a:solidFill>
              </a:rPr>
              <a:t> of life and health!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It creates local </a:t>
            </a:r>
            <a:r>
              <a:rPr lang="en-US" sz="2000" b="0" dirty="0">
                <a:solidFill>
                  <a:srgbClr val="00A3E7"/>
                </a:solidFill>
              </a:rPr>
              <a:t>jobs</a:t>
            </a:r>
            <a:r>
              <a:rPr lang="en-US" sz="2000" b="0" dirty="0">
                <a:solidFill>
                  <a:schemeClr val="tx1"/>
                </a:solidFill>
              </a:rPr>
              <a:t> for the installation and operation of the schemes!</a:t>
            </a:r>
          </a:p>
        </p:txBody>
      </p:sp>
    </p:spTree>
    <p:extLst>
      <p:ext uri="{BB962C8B-B14F-4D97-AF65-F5344CB8AC3E}">
        <p14:creationId xmlns:p14="http://schemas.microsoft.com/office/powerpoint/2010/main" val="22161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_new WIKI LOGO">
  <a:themeElements>
    <a:clrScheme name="CIVITAS_SAT">
      <a:dk1>
        <a:sysClr val="windowText" lastClr="000000"/>
      </a:dk1>
      <a:lt1>
        <a:sysClr val="window" lastClr="FFFFFF"/>
      </a:lt1>
      <a:dk2>
        <a:srgbClr val="134095"/>
      </a:dk2>
      <a:lt2>
        <a:srgbClr val="E7E6E6"/>
      </a:lt2>
      <a:accent1>
        <a:srgbClr val="00A3E7"/>
      </a:accent1>
      <a:accent2>
        <a:srgbClr val="D9DADB"/>
      </a:accent2>
      <a:accent3>
        <a:srgbClr val="FFFF00"/>
      </a:accent3>
      <a:accent4>
        <a:srgbClr val="FFFF99"/>
      </a:accent4>
      <a:accent5>
        <a:srgbClr val="4472C4"/>
      </a:accent5>
      <a:accent6>
        <a:srgbClr val="000000"/>
      </a:accent6>
      <a:hlink>
        <a:srgbClr val="134095"/>
      </a:hlink>
      <a:folHlink>
        <a:srgbClr val="00A3E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sentation_new WIKI LOGO">
  <a:themeElements>
    <a:clrScheme name="CIVITAS_SAT">
      <a:dk1>
        <a:sysClr val="windowText" lastClr="000000"/>
      </a:dk1>
      <a:lt1>
        <a:sysClr val="window" lastClr="FFFFFF"/>
      </a:lt1>
      <a:dk2>
        <a:srgbClr val="134095"/>
      </a:dk2>
      <a:lt2>
        <a:srgbClr val="E7E6E6"/>
      </a:lt2>
      <a:accent1>
        <a:srgbClr val="00A3E7"/>
      </a:accent1>
      <a:accent2>
        <a:srgbClr val="D9DADB"/>
      </a:accent2>
      <a:accent3>
        <a:srgbClr val="FFFF00"/>
      </a:accent3>
      <a:accent4>
        <a:srgbClr val="FFFF99"/>
      </a:accent4>
      <a:accent5>
        <a:srgbClr val="4472C4"/>
      </a:accent5>
      <a:accent6>
        <a:srgbClr val="000000"/>
      </a:accent6>
      <a:hlink>
        <a:srgbClr val="134095"/>
      </a:hlink>
      <a:folHlink>
        <a:srgbClr val="00A3E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resentation_new WIKI LOGO">
  <a:themeElements>
    <a:clrScheme name="CIVITAS_SAT">
      <a:dk1>
        <a:sysClr val="windowText" lastClr="000000"/>
      </a:dk1>
      <a:lt1>
        <a:sysClr val="window" lastClr="FFFFFF"/>
      </a:lt1>
      <a:dk2>
        <a:srgbClr val="134095"/>
      </a:dk2>
      <a:lt2>
        <a:srgbClr val="E7E6E6"/>
      </a:lt2>
      <a:accent1>
        <a:srgbClr val="00A3E7"/>
      </a:accent1>
      <a:accent2>
        <a:srgbClr val="D9DADB"/>
      </a:accent2>
      <a:accent3>
        <a:srgbClr val="FFFF00"/>
      </a:accent3>
      <a:accent4>
        <a:srgbClr val="FFFF99"/>
      </a:accent4>
      <a:accent5>
        <a:srgbClr val="4472C4"/>
      </a:accent5>
      <a:accent6>
        <a:srgbClr val="000000"/>
      </a:accent6>
      <a:hlink>
        <a:srgbClr val="134095"/>
      </a:hlink>
      <a:folHlink>
        <a:srgbClr val="00A3E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4F6B2E8698D42A345722F61CC14D3" ma:contentTypeVersion="0" ma:contentTypeDescription="Create a new document." ma:contentTypeScope="" ma:versionID="ddedc7dbd4d1482715b5ae37a1b887f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4A7367B-0E62-499A-9585-3F52C33C4CCC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ACC609-0F7B-4C94-8C5C-FA1876795E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52D5B9-7A08-4FBD-907F-0FC89E5AA7FD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Presentation_new WIKI LOGO</Template>
  <TotalTime>6</TotalTime>
  <Words>793</Words>
  <Application>Microsoft Office PowerPoint</Application>
  <PresentationFormat>On-screen Show (16:9)</PresentationFormat>
  <Paragraphs>97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</vt:lpstr>
      <vt:lpstr>Calibri</vt:lpstr>
      <vt:lpstr>Open Sans</vt:lpstr>
      <vt:lpstr>Symbol</vt:lpstr>
      <vt:lpstr>Times New Roman</vt:lpstr>
      <vt:lpstr>Presentation_new WIKI LOGO</vt:lpstr>
      <vt:lpstr>1_Presentation_new WIKI LOGO</vt:lpstr>
      <vt:lpstr>Custom Design</vt:lpstr>
      <vt:lpstr>2_Presentation_new WIKI LOGO</vt:lpstr>
      <vt:lpstr>PowerPoint Presentation</vt:lpstr>
      <vt:lpstr>Active Mobility in CIVITAS is all about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FastTrack CBW01_Dotter</dc:title>
  <dc:creator>fred.dotter@mobiel21.be</dc:creator>
  <cp:lastModifiedBy>Stefan Gabi</cp:lastModifiedBy>
  <cp:revision>62</cp:revision>
  <dcterms:created xsi:type="dcterms:W3CDTF">2014-04-09T13:24:47Z</dcterms:created>
  <dcterms:modified xsi:type="dcterms:W3CDTF">2021-11-11T15:14:54Z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0x0101008414F6B2E8698D42A345722F61CC14D3</vt:lpwstr>
  </property>
</Properties>
</file>