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sldIdLst>
    <p:sldId id="256" r:id="rId5"/>
    <p:sldId id="410" r:id="rId6"/>
    <p:sldId id="401" r:id="rId7"/>
    <p:sldId id="411" r:id="rId8"/>
    <p:sldId id="412" r:id="rId9"/>
    <p:sldId id="413" r:id="rId10"/>
    <p:sldId id="414" r:id="rId11"/>
    <p:sldId id="415" r:id="rId12"/>
    <p:sldId id="416" r:id="rId13"/>
    <p:sldId id="419" r:id="rId14"/>
    <p:sldId id="417" r:id="rId15"/>
    <p:sldId id="418" r:id="rId16"/>
    <p:sldId id="420" r:id="rId17"/>
    <p:sldId id="396" r:id="rId18"/>
    <p:sldId id="402" r:id="rId19"/>
    <p:sldId id="403" r:id="rId20"/>
    <p:sldId id="407" r:id="rId21"/>
    <p:sldId id="408" r:id="rId22"/>
    <p:sldId id="409" r:id="rId23"/>
    <p:sldId id="405" r:id="rId24"/>
    <p:sldId id="397" r:id="rId25"/>
  </p:sldIdLst>
  <p:sldSz cx="10801350" cy="5400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93A9"/>
    <a:srgbClr val="1998AD"/>
    <a:srgbClr val="E6B509"/>
    <a:srgbClr val="92D050"/>
    <a:srgbClr val="00AAD7"/>
    <a:srgbClr val="53B695"/>
    <a:srgbClr val="9D5384"/>
    <a:srgbClr val="00B0F0"/>
    <a:srgbClr val="C00000"/>
    <a:srgbClr val="8767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jl, gemiddeld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Stijl, licht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06" autoAdjust="0"/>
    <p:restoredTop sz="72775" autoAdjust="0"/>
  </p:normalViewPr>
  <p:slideViewPr>
    <p:cSldViewPr>
      <p:cViewPr varScale="1">
        <p:scale>
          <a:sx n="80" d="100"/>
          <a:sy n="80" d="100"/>
        </p:scale>
        <p:origin x="1334" y="62"/>
      </p:cViewPr>
      <p:guideLst>
        <p:guide orient="horz" pos="1701"/>
        <p:guide pos="3402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FBCC6-A1E1-4332-B32B-95072CC277EF}" type="datetimeFigureOut">
              <a:rPr lang="de-DE" smtClean="0"/>
              <a:t>28.03.2022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1143000"/>
            <a:ext cx="6172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DE8E9-83CE-4BE1-9C47-A5BC136FA37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9332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3580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DE8E9-83CE-4BE1-9C47-A5BC136FA372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68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6258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de-DE" sz="1200" dirty="0">
              <a:latin typeface="HP Simplified Light" panose="020B0404020204020204" pitchFamily="34" charset="0"/>
              <a:cs typeface="Segoe UI" panose="020B0502040204020203" pitchFamily="34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DE8E9-83CE-4BE1-9C47-A5BC136FA372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6455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DE8E9-83CE-4BE1-9C47-A5BC136FA372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1190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DE8E9-83CE-4BE1-9C47-A5BC136FA372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7887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DE8E9-83CE-4BE1-9C47-A5BC136FA372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824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Bef>
                <a:spcPts val="300"/>
              </a:spcBef>
              <a:buNone/>
            </a:pPr>
            <a:endParaRPr lang="en-US" sz="1200" dirty="0">
              <a:latin typeface="HP Simplified Light" panose="020B0404020204020204" pitchFamily="34" charset="0"/>
              <a:cs typeface="Segoe UI" panose="020B0502040204020203" pitchFamily="34" charset="0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BDE8E9-83CE-4BE1-9C47-A5BC136FA372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48825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561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576626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830292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9181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5287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79967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BDE8E9-83CE-4BE1-9C47-A5BC136FA372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3146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76140" y="1368176"/>
            <a:ext cx="4752527" cy="900113"/>
          </a:xfrm>
        </p:spPr>
        <p:txBody>
          <a:bodyPr>
            <a:normAutofit/>
          </a:bodyPr>
          <a:lstStyle>
            <a:lvl1pPr>
              <a:defRPr sz="2400">
                <a:solidFill>
                  <a:srgbClr val="0F93A9"/>
                </a:solidFill>
                <a:latin typeface="HP Simplified" panose="020B060402020402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6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76049" y="2354555"/>
            <a:ext cx="4536594" cy="18579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HP Simplified" panose="020B0604020204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sp>
        <p:nvSpPr>
          <p:cNvPr id="8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5401275" y="675"/>
            <a:ext cx="5400000" cy="54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155" y="4235107"/>
            <a:ext cx="2376264" cy="69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18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 met vierkant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68" y="216277"/>
            <a:ext cx="4500567" cy="900113"/>
          </a:xfrm>
        </p:spPr>
        <p:txBody>
          <a:bodyPr>
            <a:normAutofit/>
          </a:bodyPr>
          <a:lstStyle>
            <a:lvl1pPr>
              <a:defRPr sz="240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40068" y="1260158"/>
            <a:ext cx="4500567" cy="3564196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sp>
        <p:nvSpPr>
          <p:cNvPr id="7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5401275" y="675"/>
            <a:ext cx="5400000" cy="54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064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 met vierkant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88707" y="216277"/>
            <a:ext cx="4500567" cy="900113"/>
          </a:xfrm>
        </p:spPr>
        <p:txBody>
          <a:bodyPr/>
          <a:lstStyle>
            <a:lvl1pPr>
              <a:defRPr>
                <a:solidFill>
                  <a:srgbClr val="0F93A9"/>
                </a:solidFill>
                <a:latin typeface="HP Simplified" panose="020B060402020402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688707" y="1260158"/>
            <a:ext cx="4500567" cy="3564196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sp>
        <p:nvSpPr>
          <p:cNvPr id="7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0" y="675"/>
            <a:ext cx="5400000" cy="54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483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 met 2 foto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88707" y="216277"/>
            <a:ext cx="4500567" cy="900113"/>
          </a:xfrm>
        </p:spPr>
        <p:txBody>
          <a:bodyPr/>
          <a:lstStyle>
            <a:lvl1pPr>
              <a:defRPr>
                <a:solidFill>
                  <a:srgbClr val="0F93A9"/>
                </a:solidFill>
                <a:latin typeface="HP Simplified" panose="020B060402020402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688707" y="1260158"/>
            <a:ext cx="4500567" cy="3564196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sp>
        <p:nvSpPr>
          <p:cNvPr id="7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0" y="675"/>
            <a:ext cx="5400000" cy="27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Tijdelijke aanduiding voor afbeelding 2"/>
          <p:cNvSpPr>
            <a:spLocks noGrp="1"/>
          </p:cNvSpPr>
          <p:nvPr>
            <p:ph type="pic" idx="11"/>
          </p:nvPr>
        </p:nvSpPr>
        <p:spPr>
          <a:xfrm>
            <a:off x="5091" y="2700675"/>
            <a:ext cx="5400000" cy="27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462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 met 2 foto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04131" y="216277"/>
            <a:ext cx="4500567" cy="900113"/>
          </a:xfrm>
        </p:spPr>
        <p:txBody>
          <a:bodyPr/>
          <a:lstStyle>
            <a:lvl1pPr>
              <a:defRPr>
                <a:solidFill>
                  <a:srgbClr val="0F93A9"/>
                </a:solidFill>
                <a:latin typeface="HP Simplified" panose="020B060402020402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04131" y="1260158"/>
            <a:ext cx="4500567" cy="3564196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</a:defRPr>
            </a:lvl5pPr>
          </a:lstStyle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sp>
        <p:nvSpPr>
          <p:cNvPr id="9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5396184" y="675"/>
            <a:ext cx="5400000" cy="27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0" name="Tijdelijke aanduiding voor afbeelding 2"/>
          <p:cNvSpPr>
            <a:spLocks noGrp="1"/>
          </p:cNvSpPr>
          <p:nvPr>
            <p:ph type="pic" idx="11"/>
          </p:nvPr>
        </p:nvSpPr>
        <p:spPr>
          <a:xfrm>
            <a:off x="5401275" y="2700675"/>
            <a:ext cx="5400000" cy="27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575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 met fotoband ondera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0" y="2700337"/>
            <a:ext cx="5400000" cy="27003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5401350" y="2700337"/>
            <a:ext cx="5400000" cy="27003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76049" y="540097"/>
            <a:ext cx="6480810" cy="446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76049" y="986403"/>
            <a:ext cx="6480810" cy="633829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4300" y="1692225"/>
            <a:ext cx="702959" cy="89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1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>
          <a:xfrm>
            <a:off x="576049" y="540097"/>
            <a:ext cx="7920970" cy="446306"/>
          </a:xfrm>
        </p:spPr>
        <p:txBody>
          <a:bodyPr anchor="b">
            <a:noAutofit/>
          </a:bodyPr>
          <a:lstStyle>
            <a:lvl1pPr algn="l">
              <a:defRPr sz="2400" b="1"/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76049" y="986403"/>
            <a:ext cx="7920970" cy="358614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  <p:pic>
        <p:nvPicPr>
          <p:cNvPr id="6" name="Afbeelding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4300" y="4356521"/>
            <a:ext cx="702959" cy="89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312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titel bl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 userDrawn="1"/>
        </p:nvSpPr>
        <p:spPr>
          <a:xfrm>
            <a:off x="0" y="0"/>
            <a:ext cx="10801350" cy="5400675"/>
          </a:xfrm>
          <a:prstGeom prst="rect">
            <a:avLst/>
          </a:prstGeom>
          <a:solidFill>
            <a:srgbClr val="D6AB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1"/>
          <p:cNvSpPr>
            <a:spLocks noGrp="1"/>
          </p:cNvSpPr>
          <p:nvPr>
            <p:ph type="title" hasCustomPrompt="1"/>
          </p:nvPr>
        </p:nvSpPr>
        <p:spPr>
          <a:xfrm>
            <a:off x="576140" y="1368176"/>
            <a:ext cx="7848871" cy="900113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  <a:latin typeface="HP Simplified" panose="020B0604020204020204" pitchFamily="34" charset="0"/>
              </a:defRPr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7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76049" y="2354555"/>
            <a:ext cx="7848962" cy="18579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0070C0"/>
                </a:solidFill>
                <a:latin typeface="HP Simplified" panose="020B0604020204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dirty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318650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688707" y="216277"/>
            <a:ext cx="4500567" cy="900113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7" name="Tijdelijke aanduiding voor afbeelding 2"/>
          <p:cNvSpPr>
            <a:spLocks noGrp="1"/>
          </p:cNvSpPr>
          <p:nvPr>
            <p:ph type="pic" idx="10"/>
          </p:nvPr>
        </p:nvSpPr>
        <p:spPr>
          <a:xfrm>
            <a:off x="0" y="675"/>
            <a:ext cx="5400000" cy="540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Tijdelijke aanduiding voor tekst 2"/>
          <p:cNvSpPr>
            <a:spLocks noGrp="1"/>
          </p:cNvSpPr>
          <p:nvPr>
            <p:ph idx="1"/>
          </p:nvPr>
        </p:nvSpPr>
        <p:spPr>
          <a:xfrm>
            <a:off x="5688707" y="1332185"/>
            <a:ext cx="4500567" cy="2664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715" y="4235107"/>
            <a:ext cx="2376264" cy="69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23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540068" y="216277"/>
            <a:ext cx="4500567" cy="900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DE STIJL TE BEWERKEN</a:t>
            </a:r>
            <a:endParaRPr lang="en-US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40068" y="1332185"/>
            <a:ext cx="4500567" cy="3600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9013" y="1368152"/>
            <a:ext cx="5402262" cy="270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031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71" r:id="rId3"/>
    <p:sldLayoutId id="2147483668" r:id="rId4"/>
    <p:sldLayoutId id="2147483669" r:id="rId5"/>
    <p:sldLayoutId id="2147483657" r:id="rId6"/>
    <p:sldLayoutId id="2147483672" r:id="rId7"/>
    <p:sldLayoutId id="2147483673" r:id="rId8"/>
    <p:sldLayoutId id="2147483674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000" b="1" kern="1200">
          <a:solidFill>
            <a:srgbClr val="0070C0"/>
          </a:solidFill>
          <a:latin typeface="+mj-lt"/>
          <a:ea typeface="Verdana" panose="020B0604030504040204" pitchFamily="34" charset="0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Open Sans" panose="020B0606030504020204" pitchFamily="34" charset="0"/>
        <a:buChar char="–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Open Sans" panose="020B0606030504020204" pitchFamily="34" charset="0"/>
          <a:cs typeface="Open Sans" panose="020B0606030504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Open Sans" panose="020B0606030504020204" pitchFamily="34" charset="0"/>
        <a:buChar char="–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Open Sans" panose="020B0606030504020204" pitchFamily="34" charset="0"/>
        <a:buChar char="–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e-count.net/deliverable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PING@mobiel21.be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972145"/>
            <a:ext cx="4680595" cy="2438994"/>
          </a:xfrm>
        </p:spPr>
        <p:txBody>
          <a:bodyPr>
            <a:noAutofit/>
          </a:bodyPr>
          <a:lstStyle/>
          <a:p>
            <a:pPr algn="ctr"/>
            <a:r>
              <a:rPr lang="nl-NL" sz="4800" dirty="0">
                <a:solidFill>
                  <a:srgbClr val="002060"/>
                </a:solidFill>
                <a:latin typeface="HP Simplified Light" panose="020B0404020204020204" pitchFamily="34" charset="0"/>
              </a:rPr>
              <a:t>PING</a:t>
            </a:r>
            <a:br>
              <a:rPr lang="nl-NL" sz="4800" dirty="0">
                <a:solidFill>
                  <a:srgbClr val="002060"/>
                </a:solidFill>
                <a:latin typeface="HP Simplified Light" panose="020B0404020204020204" pitchFamily="34" charset="0"/>
              </a:rPr>
            </a:br>
            <a:r>
              <a:rPr lang="nl-NL" sz="1600" dirty="0">
                <a:solidFill>
                  <a:srgbClr val="002060"/>
                </a:solidFill>
                <a:latin typeface="HP Simplified Light" panose="020B0404020204020204" pitchFamily="34" charset="0"/>
              </a:rPr>
              <a:t> </a:t>
            </a:r>
            <a:br>
              <a:rPr lang="nl-NL" sz="3200" b="0" dirty="0">
                <a:solidFill>
                  <a:srgbClr val="002060"/>
                </a:solidFill>
                <a:latin typeface="HP Simplified Light" panose="020B0404020204020204" pitchFamily="34" charset="0"/>
              </a:rPr>
            </a:br>
            <a:r>
              <a:rPr lang="nl-NL" sz="3200" b="0" dirty="0">
                <a:solidFill>
                  <a:srgbClr val="002060"/>
                </a:solidFill>
                <a:latin typeface="HP Simplified Light" panose="020B0404020204020204" pitchFamily="34" charset="0"/>
              </a:rPr>
              <a:t>Upgrade </a:t>
            </a:r>
            <a:r>
              <a:rPr lang="nl-NL" sz="3200" b="0" dirty="0" err="1">
                <a:solidFill>
                  <a:srgbClr val="002060"/>
                </a:solidFill>
                <a:latin typeface="HP Simplified Light" panose="020B0404020204020204" pitchFamily="34" charset="0"/>
              </a:rPr>
              <a:t>your</a:t>
            </a:r>
            <a:r>
              <a:rPr lang="nl-NL" sz="3200" b="0" dirty="0">
                <a:solidFill>
                  <a:srgbClr val="002060"/>
                </a:solidFill>
                <a:latin typeface="HP Simplified Light" panose="020B0404020204020204" pitchFamily="34" charset="0"/>
              </a:rPr>
              <a:t> </a:t>
            </a:r>
            <a:r>
              <a:rPr lang="nl-NL" sz="3200" b="0" dirty="0" err="1">
                <a:solidFill>
                  <a:srgbClr val="002060"/>
                </a:solidFill>
                <a:latin typeface="HP Simplified Light" panose="020B0404020204020204" pitchFamily="34" charset="0"/>
              </a:rPr>
              <a:t>cycling</a:t>
            </a:r>
            <a:r>
              <a:rPr lang="nl-NL" sz="3200" b="0" dirty="0">
                <a:solidFill>
                  <a:srgbClr val="002060"/>
                </a:solidFill>
                <a:latin typeface="HP Simplified Light" panose="020B0404020204020204" pitchFamily="34" charset="0"/>
              </a:rPr>
              <a:t> </a:t>
            </a:r>
            <a:r>
              <a:rPr lang="nl-NL" sz="3200" b="0" dirty="0" err="1">
                <a:solidFill>
                  <a:srgbClr val="002060"/>
                </a:solidFill>
                <a:latin typeface="HP Simplified Light" panose="020B0404020204020204" pitchFamily="34" charset="0"/>
              </a:rPr>
              <a:t>city</a:t>
            </a:r>
            <a:endParaRPr lang="en-US" sz="2000" b="0" dirty="0">
              <a:solidFill>
                <a:srgbClr val="002060"/>
              </a:solidFill>
              <a:latin typeface="HP Simplified Light" panose="020B0404020204020204" pitchFamily="34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360115" y="3924473"/>
            <a:ext cx="345638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573"/>
          <a:stretch/>
        </p:blipFill>
        <p:spPr>
          <a:xfrm>
            <a:off x="-9983" y="3348409"/>
            <a:ext cx="4690576" cy="2052266"/>
          </a:xfrm>
          <a:prstGeom prst="rect">
            <a:avLst/>
          </a:prstGeom>
        </p:spPr>
      </p:pic>
      <p:sp>
        <p:nvSpPr>
          <p:cNvPr id="8" name="Titel 1"/>
          <p:cNvSpPr txBox="1">
            <a:spLocks/>
          </p:cNvSpPr>
          <p:nvPr/>
        </p:nvSpPr>
        <p:spPr>
          <a:xfrm>
            <a:off x="0" y="3348408"/>
            <a:ext cx="2270590" cy="39600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rgbClr val="0070C0"/>
                </a:solidFill>
                <a:latin typeface="+mj-lt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nl-NL" sz="1600" b="0" dirty="0">
                <a:solidFill>
                  <a:srgbClr val="002060"/>
                </a:solidFill>
                <a:latin typeface="HP Simplified Light" panose="020B0404020204020204" pitchFamily="34" charset="0"/>
              </a:rPr>
              <a:t>Campaign by</a:t>
            </a:r>
            <a:endParaRPr lang="en-US" sz="1600" b="0" dirty="0">
              <a:solidFill>
                <a:srgbClr val="002060"/>
              </a:solidFill>
              <a:latin typeface="HP Simplified Light" panose="020B0404020204020204" pitchFamily="34" charset="0"/>
            </a:endParaRPr>
          </a:p>
        </p:txBody>
      </p:sp>
      <p:sp>
        <p:nvSpPr>
          <p:cNvPr id="9" name="Titel 1"/>
          <p:cNvSpPr txBox="1">
            <a:spLocks/>
          </p:cNvSpPr>
          <p:nvPr/>
        </p:nvSpPr>
        <p:spPr>
          <a:xfrm>
            <a:off x="2376339" y="3348409"/>
            <a:ext cx="2304254" cy="39600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rgbClr val="0070C0"/>
                </a:solidFill>
                <a:latin typeface="+mj-lt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nl-NL" sz="1600" b="0" dirty="0">
                <a:solidFill>
                  <a:srgbClr val="002060"/>
                </a:solidFill>
                <a:latin typeface="HP Simplified Light" panose="020B0404020204020204" pitchFamily="34" charset="0"/>
              </a:rPr>
              <a:t>App Technology by</a:t>
            </a:r>
            <a:endParaRPr lang="en-US" sz="1050" b="0" dirty="0">
              <a:solidFill>
                <a:srgbClr val="002060"/>
              </a:solidFill>
              <a:latin typeface="HP Simplified Light" panose="020B0404020204020204" pitchFamily="34" charset="0"/>
            </a:endParaRPr>
          </a:p>
        </p:txBody>
      </p:sp>
      <p:pic>
        <p:nvPicPr>
          <p:cNvPr id="10" name="Afbeelding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344" y="110219"/>
            <a:ext cx="1213990" cy="121399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659" y="0"/>
            <a:ext cx="5544691" cy="536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81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4392563" y="4212505"/>
            <a:ext cx="1008712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ijdelijke aanduiding voor inhoud 2"/>
          <p:cNvSpPr>
            <a:spLocks noGrp="1"/>
          </p:cNvSpPr>
          <p:nvPr>
            <p:ph idx="1"/>
          </p:nvPr>
        </p:nvSpPr>
        <p:spPr>
          <a:xfrm>
            <a:off x="1162418" y="2171089"/>
            <a:ext cx="2087170" cy="798679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altLang="de-DE" sz="2400" b="1" dirty="0">
                <a:solidFill>
                  <a:srgbClr val="0E264A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The problem</a:t>
            </a: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635" y="538861"/>
            <a:ext cx="5571222" cy="486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17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975872" cy="5400675"/>
          </a:xfrm>
          <a:prstGeom prst="rect">
            <a:avLst/>
          </a:prstGeom>
        </p:spPr>
      </p:pic>
      <p:sp>
        <p:nvSpPr>
          <p:cNvPr id="4" name="Rechteck 3"/>
          <p:cNvSpPr/>
          <p:nvPr/>
        </p:nvSpPr>
        <p:spPr>
          <a:xfrm>
            <a:off x="4392563" y="4212505"/>
            <a:ext cx="1008712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Rechteck 4"/>
          <p:cNvSpPr>
            <a:spLocks noChangeArrowheads="1"/>
          </p:cNvSpPr>
          <p:nvPr/>
        </p:nvSpPr>
        <p:spPr bwMode="auto">
          <a:xfrm>
            <a:off x="39291" y="5102696"/>
            <a:ext cx="1905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de-DE" altLang="de-DE" sz="105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©Mobiel 21 ©Bike Citizens</a:t>
            </a:r>
          </a:p>
        </p:txBody>
      </p:sp>
      <p:sp>
        <p:nvSpPr>
          <p:cNvPr id="2" name="Tekstvak 1"/>
          <p:cNvSpPr txBox="1"/>
          <p:nvPr/>
        </p:nvSpPr>
        <p:spPr>
          <a:xfrm>
            <a:off x="1191" y="5056856"/>
            <a:ext cx="19718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HP Simplified" panose="020B0604020204020204" pitchFamily="34" charset="0"/>
              </a:rPr>
              <a:t>© </a:t>
            </a:r>
            <a:r>
              <a:rPr lang="nl-BE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P Simplified" panose="020B0604020204020204" pitchFamily="34" charset="0"/>
              </a:rPr>
              <a:t>Davewalker_CT</a:t>
            </a:r>
            <a:endParaRPr lang="nl-BE" sz="1400" dirty="0">
              <a:solidFill>
                <a:schemeClr val="tx1">
                  <a:lumMod val="50000"/>
                  <a:lumOff val="50000"/>
                </a:schemeClr>
              </a:solidFill>
              <a:latin typeface="HP Simplified" panose="020B0604020204020204" pitchFamily="34" charset="0"/>
            </a:endParaRPr>
          </a:p>
        </p:txBody>
      </p:sp>
      <p:sp>
        <p:nvSpPr>
          <p:cNvPr id="10" name="Tijdelijke aanduiding voor inhoud 2"/>
          <p:cNvSpPr>
            <a:spLocks noGrp="1"/>
          </p:cNvSpPr>
          <p:nvPr>
            <p:ph idx="1"/>
          </p:nvPr>
        </p:nvSpPr>
        <p:spPr>
          <a:xfrm>
            <a:off x="8425011" y="1404193"/>
            <a:ext cx="2056651" cy="1656184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altLang="de-DE" sz="2400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The challenge</a:t>
            </a:r>
          </a:p>
        </p:txBody>
      </p:sp>
    </p:spTree>
    <p:extLst>
      <p:ext uri="{BB962C8B-B14F-4D97-AF65-F5344CB8AC3E}">
        <p14:creationId xmlns:p14="http://schemas.microsoft.com/office/powerpoint/2010/main" val="16654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4392563" y="4284513"/>
            <a:ext cx="1008712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055329" y="1097280"/>
            <a:ext cx="1777924" cy="1198326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altLang="de-DE" sz="2400" b="1" dirty="0">
                <a:solidFill>
                  <a:srgbClr val="0E264A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The solution</a:t>
            </a:r>
          </a:p>
        </p:txBody>
      </p:sp>
      <p:sp>
        <p:nvSpPr>
          <p:cNvPr id="11" name="Rechteck 4"/>
          <p:cNvSpPr>
            <a:spLocks noChangeArrowheads="1"/>
          </p:cNvSpPr>
          <p:nvPr/>
        </p:nvSpPr>
        <p:spPr bwMode="auto">
          <a:xfrm>
            <a:off x="39291" y="5102696"/>
            <a:ext cx="1905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©Mobiel 21 ©Bike Citizens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041" y="276697"/>
            <a:ext cx="5625015" cy="4569623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1" y="2851828"/>
            <a:ext cx="4462325" cy="1562229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063" y="4036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400000" y="0"/>
            <a:ext cx="5401349" cy="5400675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32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PING if you care! </a:t>
            </a:r>
          </a:p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28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Simple -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An app, a button, a list, an analytic tool. </a:t>
            </a:r>
          </a:p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28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Quick -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Mark a location. Leave a comment. </a:t>
            </a:r>
          </a:p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28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Universal – </a:t>
            </a:r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Instinctively, by the natural impulse.</a:t>
            </a:r>
          </a:p>
        </p:txBody>
      </p:sp>
      <p:sp>
        <p:nvSpPr>
          <p:cNvPr id="9" name="Rechteck 4"/>
          <p:cNvSpPr>
            <a:spLocks noChangeArrowheads="1"/>
          </p:cNvSpPr>
          <p:nvPr/>
        </p:nvSpPr>
        <p:spPr bwMode="auto">
          <a:xfrm>
            <a:off x="39291" y="5102696"/>
            <a:ext cx="1905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©GETTY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1" y="722775"/>
            <a:ext cx="4717189" cy="3955123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756" y="4677898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52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2"/>
          <p:cNvSpPr>
            <a:spLocks noGrp="1"/>
          </p:cNvSpPr>
          <p:nvPr>
            <p:ph idx="1"/>
          </p:nvPr>
        </p:nvSpPr>
        <p:spPr>
          <a:xfrm>
            <a:off x="249350" y="674336"/>
            <a:ext cx="3865450" cy="3741365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32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Easy to use</a:t>
            </a:r>
          </a:p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altLang="de-DE" sz="3200" dirty="0"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in just 3 steps:  track, Ping, comment.  </a:t>
            </a:r>
            <a:endParaRPr lang="en-US" altLang="de-D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Afbeelding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545" y="908738"/>
            <a:ext cx="6042384" cy="3272563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80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36579" y="237292"/>
            <a:ext cx="4500567" cy="900113"/>
          </a:xfrm>
        </p:spPr>
        <p:txBody>
          <a:bodyPr>
            <a:normAutofit/>
          </a:bodyPr>
          <a:lstStyle/>
          <a:p>
            <a:r>
              <a:rPr lang="nl-BE" sz="3200" dirty="0">
                <a:solidFill>
                  <a:srgbClr val="0E264A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PING data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36579" y="1137405"/>
            <a:ext cx="5763837" cy="40322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3 categories of data:</a:t>
            </a: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Route Data | Tracks</a:t>
            </a: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PING data (</a:t>
            </a:r>
            <a:r>
              <a:rPr lang="en-US" sz="2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geolocated</a:t>
            </a:r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&amp; </a:t>
            </a:r>
            <a:r>
              <a:rPr lang="en-US" sz="2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categorised</a:t>
            </a:r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data)</a:t>
            </a: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Demographic data</a:t>
            </a:r>
          </a:p>
          <a:p>
            <a:pPr marL="0" indent="0">
              <a:buNone/>
            </a:pPr>
            <a:endParaRPr 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GDPR proof | </a:t>
            </a:r>
            <a:r>
              <a:rPr lang="en-US" sz="2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anonymised</a:t>
            </a:r>
            <a:endParaRPr 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Connect categories </a:t>
            </a:r>
          </a:p>
          <a:p>
            <a:pPr marL="0" indent="0">
              <a:buNone/>
            </a:pPr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Analytic tool</a:t>
            </a:r>
          </a:p>
        </p:txBody>
      </p:sp>
      <p:pic>
        <p:nvPicPr>
          <p:cNvPr id="11" name="Afbeelding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39" y="742316"/>
            <a:ext cx="2223551" cy="3618515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341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3"/>
          <p:cNvSpPr txBox="1"/>
          <p:nvPr/>
        </p:nvSpPr>
        <p:spPr>
          <a:xfrm>
            <a:off x="4320555" y="4353056"/>
            <a:ext cx="1296144" cy="10115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echteck 4"/>
          <p:cNvSpPr>
            <a:spLocks noChangeArrowheads="1"/>
          </p:cNvSpPr>
          <p:nvPr/>
        </p:nvSpPr>
        <p:spPr bwMode="auto">
          <a:xfrm>
            <a:off x="39291" y="5102696"/>
            <a:ext cx="1905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©Mobiel 21 ©Bike Citizens</a:t>
            </a:r>
          </a:p>
        </p:txBody>
      </p:sp>
      <p:sp>
        <p:nvSpPr>
          <p:cNvPr id="7" name="Tijdelijke aanduiding voor inhoud 2"/>
          <p:cNvSpPr>
            <a:spLocks noGrp="1"/>
          </p:cNvSpPr>
          <p:nvPr>
            <p:ph idx="1"/>
          </p:nvPr>
        </p:nvSpPr>
        <p:spPr>
          <a:xfrm>
            <a:off x="307571" y="1867006"/>
            <a:ext cx="3436920" cy="1483023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300"/>
              </a:spcBef>
              <a:buNone/>
            </a:pPr>
            <a:r>
              <a:rPr lang="nl-NL" sz="32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PING analyses </a:t>
            </a:r>
            <a:r>
              <a:rPr lang="nl-NL" sz="3200" b="1" dirty="0" err="1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and</a:t>
            </a:r>
            <a:r>
              <a:rPr lang="nl-NL" sz="32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 </a:t>
            </a:r>
            <a:r>
              <a:rPr lang="nl-NL" sz="3200" b="1" dirty="0" err="1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correlates</a:t>
            </a:r>
            <a:endParaRPr lang="en-US" sz="3200" b="1" dirty="0">
              <a:solidFill>
                <a:srgbClr val="0E264A"/>
              </a:solidFill>
              <a:latin typeface="Calibri Light" panose="020F0302020204030204" pitchFamily="34" charset="0"/>
              <a:ea typeface="Verdana" panose="020B0604030504040204" pitchFamily="34" charset="0"/>
              <a:cs typeface="Calibri Light" panose="020F0302020204030204" pitchFamily="34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392" y="627223"/>
            <a:ext cx="5794310" cy="449378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93" y="514311"/>
            <a:ext cx="2301439" cy="2476715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4320555" y="4353056"/>
            <a:ext cx="1296144" cy="10115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echteck 4"/>
          <p:cNvSpPr>
            <a:spLocks noChangeArrowheads="1"/>
          </p:cNvSpPr>
          <p:nvPr/>
        </p:nvSpPr>
        <p:spPr bwMode="auto">
          <a:xfrm>
            <a:off x="39291" y="5102696"/>
            <a:ext cx="1905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©Mobiel 21 ©Bike Citizens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-1" y="116378"/>
            <a:ext cx="4378395" cy="631767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300"/>
              </a:spcBef>
              <a:buNone/>
            </a:pPr>
            <a:r>
              <a:rPr lang="en-US" sz="2800" b="1" dirty="0">
                <a:solidFill>
                  <a:srgbClr val="0E264A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PING helps to make it better!</a:t>
            </a:r>
            <a:endParaRPr lang="en-US" sz="2800" b="1" dirty="0">
              <a:solidFill>
                <a:srgbClr val="0E264A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402" y="0"/>
            <a:ext cx="2603948" cy="251751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8" y="3122370"/>
            <a:ext cx="4269316" cy="2278305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751" y="198547"/>
            <a:ext cx="4092295" cy="1432684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499" y="2081950"/>
            <a:ext cx="3802710" cy="2949196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070" y="457318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8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6100" y="45688"/>
            <a:ext cx="4500567" cy="539844"/>
          </a:xfrm>
        </p:spPr>
        <p:txBody>
          <a:bodyPr/>
          <a:lstStyle/>
          <a:p>
            <a:r>
              <a:rPr lang="nl-BE" dirty="0"/>
              <a:t>PING &amp; Citizen Science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6100" y="900137"/>
            <a:ext cx="10297143" cy="41402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Cyclist are involved in all research and policy making steps: </a:t>
            </a:r>
            <a:endParaRPr lang="nl-BE" sz="2400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80" y="1818129"/>
            <a:ext cx="10239040" cy="1872208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907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6100" y="45688"/>
            <a:ext cx="4500567" cy="539844"/>
          </a:xfrm>
        </p:spPr>
        <p:txBody>
          <a:bodyPr/>
          <a:lstStyle/>
          <a:p>
            <a:r>
              <a:rPr lang="nl-BE" dirty="0"/>
              <a:t>PING &amp; Citizen Science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6100" y="900137"/>
            <a:ext cx="5040559" cy="41402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sz="2400" dirty="0">
                <a:solidFill>
                  <a:srgbClr val="002060"/>
                </a:solidFill>
              </a:rPr>
              <a:t>Citizen </a:t>
            </a:r>
            <a:r>
              <a:rPr lang="nl-BE" sz="2400" dirty="0" err="1">
                <a:solidFill>
                  <a:srgbClr val="002060"/>
                </a:solidFill>
              </a:rPr>
              <a:t>science</a:t>
            </a:r>
            <a:r>
              <a:rPr lang="nl-BE" sz="2400" dirty="0"/>
              <a:t>: </a:t>
            </a:r>
            <a:r>
              <a:rPr lang="en-US" sz="2400" dirty="0"/>
              <a:t>an umbrella term describing a variety of ways in which the public participates in science.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Participation</a:t>
            </a:r>
            <a:r>
              <a:rPr lang="en-US" sz="2400" dirty="0"/>
              <a:t> is the distinguishing element between citizen science and public engagement in science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 Levels of participation</a:t>
            </a:r>
          </a:p>
          <a:p>
            <a:pPr marL="0" indent="0">
              <a:buNone/>
            </a:pPr>
            <a:r>
              <a:rPr lang="en-US" sz="2400" dirty="0">
                <a:sym typeface="Wingdings" panose="05000000000000000000" pitchFamily="2" charset="2"/>
              </a:rPr>
              <a:t> Who participates depends on what is expected of them</a:t>
            </a:r>
            <a:endParaRPr lang="nl-BE" sz="2400" dirty="0"/>
          </a:p>
        </p:txBody>
      </p:sp>
      <p:pic>
        <p:nvPicPr>
          <p:cNvPr id="6" name="Picture 4" descr="https://lh3.googleusercontent.com/Ms6hT4wUlL8SEEF17orrXygvm-f8d4hxFhzwDWpaE4ce3U5deYfKdnP5ELten-_PM2aFrBolJvAHfZhoqb6i_IS2zai-nw7KdmPDU0L4ICQbICXCSCiU9nCAyEg0C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678" y="180057"/>
            <a:ext cx="575267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49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6100" y="45688"/>
            <a:ext cx="6408711" cy="539844"/>
          </a:xfrm>
        </p:spPr>
        <p:txBody>
          <a:bodyPr>
            <a:normAutofit/>
          </a:bodyPr>
          <a:lstStyle/>
          <a:p>
            <a:r>
              <a:rPr lang="nl-BE" dirty="0" err="1"/>
              <a:t>Advantages</a:t>
            </a:r>
            <a:r>
              <a:rPr lang="nl-BE" dirty="0"/>
              <a:t> of Citizen Science (in </a:t>
            </a:r>
            <a:r>
              <a:rPr lang="nl-BE" dirty="0" err="1"/>
              <a:t>cycling</a:t>
            </a:r>
            <a:r>
              <a:rPr lang="nl-BE" dirty="0"/>
              <a:t> policy)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6100" y="812680"/>
            <a:ext cx="7191178" cy="4587995"/>
          </a:xfrm>
        </p:spPr>
        <p:txBody>
          <a:bodyPr>
            <a:noAutofit/>
          </a:bodyPr>
          <a:lstStyle/>
          <a:p>
            <a:r>
              <a:rPr lang="en-US" sz="2200" dirty="0"/>
              <a:t>more </a:t>
            </a:r>
            <a:r>
              <a:rPr lang="en-US" sz="2200" dirty="0">
                <a:solidFill>
                  <a:srgbClr val="002060"/>
                </a:solidFill>
              </a:rPr>
              <a:t>participation</a:t>
            </a:r>
            <a:r>
              <a:rPr lang="en-US" sz="2200" dirty="0"/>
              <a:t> in research and policy making</a:t>
            </a:r>
          </a:p>
          <a:p>
            <a:r>
              <a:rPr lang="en-US" sz="2200" dirty="0"/>
              <a:t>research on a </a:t>
            </a:r>
            <a:r>
              <a:rPr lang="en-US" sz="2200" dirty="0">
                <a:solidFill>
                  <a:srgbClr val="002060"/>
                </a:solidFill>
              </a:rPr>
              <a:t>larger scale</a:t>
            </a:r>
          </a:p>
          <a:p>
            <a:r>
              <a:rPr lang="en-US" sz="2200" dirty="0">
                <a:solidFill>
                  <a:srgbClr val="002060"/>
                </a:solidFill>
              </a:rPr>
              <a:t>new sources </a:t>
            </a:r>
            <a:r>
              <a:rPr lang="en-US" sz="2200" dirty="0"/>
              <a:t>of information, knowledge and perspectives</a:t>
            </a:r>
          </a:p>
          <a:p>
            <a:r>
              <a:rPr lang="en-US" sz="2200" dirty="0"/>
              <a:t>stronger </a:t>
            </a:r>
            <a:r>
              <a:rPr lang="en-US" sz="2200" dirty="0">
                <a:solidFill>
                  <a:srgbClr val="002060"/>
                </a:solidFill>
              </a:rPr>
              <a:t>links</a:t>
            </a:r>
            <a:r>
              <a:rPr lang="en-US" sz="2200" dirty="0"/>
              <a:t> between citizens, scientists and policy makers</a:t>
            </a:r>
          </a:p>
          <a:p>
            <a:r>
              <a:rPr lang="en-US" sz="2200" dirty="0"/>
              <a:t>development of </a:t>
            </a:r>
            <a:r>
              <a:rPr lang="en-US" sz="2200" dirty="0">
                <a:solidFill>
                  <a:srgbClr val="002060"/>
                </a:solidFill>
              </a:rPr>
              <a:t>new methods</a:t>
            </a:r>
          </a:p>
          <a:p>
            <a:r>
              <a:rPr lang="en-US" sz="2200" dirty="0"/>
              <a:t>improving the </a:t>
            </a:r>
            <a:r>
              <a:rPr lang="en-US" sz="2200" dirty="0">
                <a:solidFill>
                  <a:srgbClr val="002060"/>
                </a:solidFill>
              </a:rPr>
              <a:t>openness of, reliability of and support for </a:t>
            </a:r>
            <a:r>
              <a:rPr lang="en-US" sz="2200" dirty="0"/>
              <a:t>of research and policy making</a:t>
            </a:r>
          </a:p>
          <a:p>
            <a:r>
              <a:rPr lang="en-US" sz="2200" dirty="0"/>
              <a:t>Scientists, knowledge institutions and policy makers understand (better) </a:t>
            </a:r>
            <a:r>
              <a:rPr lang="en-US" sz="2200" dirty="0">
                <a:solidFill>
                  <a:srgbClr val="002060"/>
                </a:solidFill>
              </a:rPr>
              <a:t>current issues </a:t>
            </a:r>
            <a:r>
              <a:rPr lang="en-US" sz="2200" dirty="0"/>
              <a:t>in society</a:t>
            </a:r>
          </a:p>
          <a:p>
            <a:r>
              <a:rPr lang="en-US" sz="2200" dirty="0"/>
              <a:t>focus research on </a:t>
            </a:r>
            <a:r>
              <a:rPr lang="en-US" sz="2200" dirty="0">
                <a:solidFill>
                  <a:srgbClr val="002060"/>
                </a:solidFill>
              </a:rPr>
              <a:t>citizens' priorities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187" y="4572545"/>
            <a:ext cx="679046" cy="679046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7278" y="1548209"/>
            <a:ext cx="3376113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63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6100" y="45688"/>
            <a:ext cx="4500567" cy="539844"/>
          </a:xfrm>
        </p:spPr>
        <p:txBody>
          <a:bodyPr/>
          <a:lstStyle/>
          <a:p>
            <a:r>
              <a:rPr lang="nl-BE" dirty="0"/>
              <a:t>PING &amp; Citizen Science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6100" y="900137"/>
            <a:ext cx="10297143" cy="41402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How do you approach this citizen science project, focusing on the </a:t>
            </a:r>
            <a:r>
              <a:rPr lang="en-US" sz="2400" dirty="0">
                <a:solidFill>
                  <a:srgbClr val="002060"/>
                </a:solidFill>
              </a:rPr>
              <a:t>right level of participation</a:t>
            </a:r>
            <a:r>
              <a:rPr lang="en-US" sz="2400" dirty="0"/>
              <a:t>?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nl-BE" sz="2400" dirty="0">
                <a:hlinkClick r:id="rId2"/>
              </a:rPr>
              <a:t>https://we-count.net/deliverables</a:t>
            </a:r>
            <a:r>
              <a:rPr lang="nl-BE" sz="2400" dirty="0"/>
              <a:t> 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280" y="1818129"/>
            <a:ext cx="10239040" cy="1872208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301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407224" cy="270000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1350" y="0"/>
            <a:ext cx="5400000" cy="269726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6299" y="2709646"/>
            <a:ext cx="5400000" cy="2703408"/>
          </a:xfrm>
          <a:prstGeom prst="rect">
            <a:avLst/>
          </a:prstGeom>
        </p:spPr>
      </p:pic>
      <p:sp>
        <p:nvSpPr>
          <p:cNvPr id="13" name="Rechteck 12"/>
          <p:cNvSpPr/>
          <p:nvPr/>
        </p:nvSpPr>
        <p:spPr>
          <a:xfrm>
            <a:off x="75" y="1971217"/>
            <a:ext cx="5400000" cy="720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>
                <a:solidFill>
                  <a:schemeClr val="bg1"/>
                </a:solidFill>
                <a:latin typeface="HP Simplified Light" panose="020B0404020204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Brussels | June 2017 – January 2018</a:t>
            </a:r>
          </a:p>
        </p:txBody>
      </p:sp>
      <p:sp>
        <p:nvSpPr>
          <p:cNvPr id="14" name="Rechteck 13"/>
          <p:cNvSpPr/>
          <p:nvPr/>
        </p:nvSpPr>
        <p:spPr>
          <a:xfrm>
            <a:off x="5400675" y="1971217"/>
            <a:ext cx="5400000" cy="720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>
                <a:solidFill>
                  <a:schemeClr val="bg1"/>
                </a:solidFill>
                <a:latin typeface="HP Simplified Light" panose="020B0404020204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Amsterdam | March 2019</a:t>
            </a:r>
          </a:p>
        </p:txBody>
      </p:sp>
      <p:sp>
        <p:nvSpPr>
          <p:cNvPr id="15" name="Rechteck 14"/>
          <p:cNvSpPr/>
          <p:nvPr/>
        </p:nvSpPr>
        <p:spPr>
          <a:xfrm>
            <a:off x="2016299" y="4706667"/>
            <a:ext cx="5400000" cy="720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>
                <a:solidFill>
                  <a:schemeClr val="bg1"/>
                </a:solidFill>
                <a:latin typeface="HP Simplified Light" panose="020B0404020204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Munich | September 2019 – October 2019</a:t>
            </a:r>
          </a:p>
        </p:txBody>
      </p:sp>
      <p:sp>
        <p:nvSpPr>
          <p:cNvPr id="16" name="Tijdelijke aanduiding voor inhoud 2"/>
          <p:cNvSpPr>
            <a:spLocks noGrp="1"/>
          </p:cNvSpPr>
          <p:nvPr>
            <p:ph idx="1"/>
          </p:nvPr>
        </p:nvSpPr>
        <p:spPr>
          <a:xfrm>
            <a:off x="5400000" y="2700000"/>
            <a:ext cx="5401349" cy="2700675"/>
          </a:xfrm>
        </p:spPr>
        <p:txBody>
          <a:bodyPr anchor="ctr"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300"/>
              </a:spcBef>
              <a:buNone/>
            </a:pPr>
            <a:endParaRPr lang="de-DE" sz="2400" dirty="0">
              <a:solidFill>
                <a:schemeClr val="bg1"/>
              </a:solidFill>
              <a:latin typeface="HP Simplified Light" panose="020B0404020204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de-DE" sz="2400" b="1" dirty="0">
                <a:solidFill>
                  <a:schemeClr val="bg1"/>
                </a:solidFill>
                <a:latin typeface="HP Simplified Light" panose="020B0404020204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Lisboa |</a:t>
            </a:r>
            <a:endParaRPr lang="de-DE" sz="1600" dirty="0">
              <a:solidFill>
                <a:schemeClr val="bg1"/>
              </a:solidFill>
              <a:latin typeface="HP Simplified Light" panose="020B0404020204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5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4091" y="72358"/>
            <a:ext cx="5112568" cy="900113"/>
          </a:xfrm>
        </p:spPr>
        <p:txBody>
          <a:bodyPr>
            <a:normAutofit/>
          </a:bodyPr>
          <a:lstStyle/>
          <a:p>
            <a:r>
              <a:rPr lang="en-US" dirty="0"/>
              <a:t>PING Data | </a:t>
            </a:r>
            <a:r>
              <a:rPr lang="nl-BE" sz="24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PING research in Brussels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88108" y="828129"/>
            <a:ext cx="5113168" cy="3996225"/>
          </a:xfrm>
        </p:spPr>
        <p:txBody>
          <a:bodyPr>
            <a:noAutofit/>
          </a:bodyPr>
          <a:lstStyle/>
          <a:p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makes cycling in Brussels unsafe according to Brussels cyclists?</a:t>
            </a:r>
          </a:p>
          <a:p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are hotspots for cyclists in Brussels? What is the cause of making these places a hotspot? </a:t>
            </a:r>
          </a:p>
          <a:p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Are different target groups sensitive to various problems regarding bicycle safety?</a:t>
            </a:r>
          </a:p>
          <a:p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How does the feeling of insecurity in cycling in Brussels vary according to different times of the day?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1" y="4613579"/>
            <a:ext cx="679046" cy="679046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715" y="828129"/>
            <a:ext cx="4735224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02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84651" y="108049"/>
            <a:ext cx="5435554" cy="900113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PING Data | </a:t>
            </a:r>
            <a:r>
              <a:rPr lang="en-GB" sz="24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What makes cycling in Brussels unsafe according to Brussels cyclists?</a:t>
            </a:r>
            <a:endParaRPr lang="nl-BE" sz="24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7" name="Tijdelijke aanduiding voor inhoud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887048"/>
              </p:ext>
            </p:extLst>
          </p:nvPr>
        </p:nvGraphicFramePr>
        <p:xfrm>
          <a:off x="0" y="108049"/>
          <a:ext cx="5040635" cy="5069245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2930602">
                  <a:extLst>
                    <a:ext uri="{9D8B030D-6E8A-4147-A177-3AD203B41FA5}">
                      <a16:colId xmlns:a16="http://schemas.microsoft.com/office/drawing/2014/main" val="1215463947"/>
                    </a:ext>
                  </a:extLst>
                </a:gridCol>
                <a:gridCol w="952066">
                  <a:extLst>
                    <a:ext uri="{9D8B030D-6E8A-4147-A177-3AD203B41FA5}">
                      <a16:colId xmlns:a16="http://schemas.microsoft.com/office/drawing/2014/main" val="2204677032"/>
                    </a:ext>
                  </a:extLst>
                </a:gridCol>
                <a:gridCol w="1157967">
                  <a:extLst>
                    <a:ext uri="{9D8B030D-6E8A-4147-A177-3AD203B41FA5}">
                      <a16:colId xmlns:a16="http://schemas.microsoft.com/office/drawing/2014/main" val="2901668769"/>
                    </a:ext>
                  </a:extLst>
                </a:gridCol>
              </a:tblGrid>
              <a:tr h="214544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Category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PINGS</a:t>
                      </a:r>
                      <a:endParaRPr lang="nl-BE" sz="16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Participants</a:t>
                      </a:r>
                      <a:endParaRPr lang="nl-BE" sz="16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60171"/>
                  </a:ext>
                </a:extLst>
              </a:tr>
              <a:tr h="214544">
                <a:tc v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3985240661"/>
                  </a:ext>
                </a:extLst>
              </a:tr>
              <a:tr h="404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Infrastructural design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18%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60%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2688001665"/>
                  </a:ext>
                </a:extLst>
              </a:tr>
              <a:tr h="3828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Road Surface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32%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54%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1823130211"/>
                  </a:ext>
                </a:extLst>
              </a:tr>
              <a:tr h="606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Conflicts during ride on street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16%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54%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1823953164"/>
                  </a:ext>
                </a:extLst>
              </a:tr>
              <a:tr h="775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Conflicts on crossings / </a:t>
                      </a:r>
                      <a:r>
                        <a:rPr lang="en-GB" sz="1800" dirty="0" err="1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waitings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7%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53%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6547926"/>
                  </a:ext>
                </a:extLst>
              </a:tr>
              <a:tr h="808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Conflicts during ride on cycle path / lane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18%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50%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2093048876"/>
                  </a:ext>
                </a:extLst>
              </a:tr>
              <a:tr h="404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Stress and emotions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3%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32%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3313191555"/>
                  </a:ext>
                </a:extLst>
              </a:tr>
              <a:tr h="775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Sight is blocked because of…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5%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25%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2064162089"/>
                  </a:ext>
                </a:extLst>
              </a:tr>
              <a:tr h="3828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Traffic lights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2%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23%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  <a:cs typeface="Calibri Light" panose="020F0302020204030204" pitchFamily="34" charset="0"/>
                      </a:endParaRPr>
                    </a:p>
                  </a:txBody>
                  <a:tcPr marL="64124" marR="64124" marT="0" marB="0" anchor="b"/>
                </a:tc>
                <a:extLst>
                  <a:ext uri="{0D108BD9-81ED-4DB2-BD59-A6C34878D82A}">
                    <a16:rowId xmlns:a16="http://schemas.microsoft.com/office/drawing/2014/main" val="3065466962"/>
                  </a:ext>
                </a:extLst>
              </a:tr>
            </a:tbl>
          </a:graphicData>
        </a:graphic>
      </p:graphicFrame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5201791" y="1116161"/>
            <a:ext cx="5113168" cy="39962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Open Sans" panose="020B0606030504020204" pitchFamily="34" charset="0"/>
              <a:buChar char="–"/>
              <a:defRPr sz="1800" kern="1200"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Open Sans" panose="020B0606030504020204" pitchFamily="34" charset="0"/>
              <a:buChar char="–"/>
              <a:defRPr sz="1800" kern="1200"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Open Sans" panose="020B0606030504020204" pitchFamily="34" charset="0"/>
              <a:buChar char="–"/>
              <a:defRPr sz="1800" kern="1200"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bg1">
                    <a:lumMod val="50000"/>
                  </a:schemeClr>
                </a:solidFill>
                <a:latin typeface="HP Simplified" panose="020B06040202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Infrastructural design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: The absence of or unclear cycling infrastructure, poles and obstacles, too large intersections; too narrow cycle paths,  shared infrastructure with pedestrians</a:t>
            </a:r>
          </a:p>
          <a:p>
            <a:r>
              <a:rPr lang="en-US" sz="20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Conflicts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:  a parked car on the cycle lane, car drivers who give too little space to cyclists, tailgating, ...</a:t>
            </a:r>
          </a:p>
          <a:p>
            <a:r>
              <a:rPr lang="en-US" sz="20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Stress and emotion: 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Almost-accidents, cases of road rage, dooring…</a:t>
            </a:r>
          </a:p>
          <a:p>
            <a:pPr marL="0" indent="0">
              <a:buNone/>
            </a:pPr>
            <a:endParaRPr lang="en-US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159" y="4644553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80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00675" y="252065"/>
            <a:ext cx="5256584" cy="900113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PING Data | What are hotspots for cyclists in Brussels? </a:t>
            </a:r>
            <a:endParaRPr lang="nl-BE" sz="24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400675" y="1152178"/>
            <a:ext cx="4927518" cy="4047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Zoom in per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main</a:t>
            </a: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category</a:t>
            </a: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(8)</a:t>
            </a:r>
          </a:p>
          <a:p>
            <a:pPr marL="800100" lvl="1" indent="-342900">
              <a:buFont typeface="+mj-lt"/>
              <a:buAutoNum type="arabicPeriod"/>
            </a:pP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Road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surface</a:t>
            </a:r>
            <a:endParaRPr lang="nl-B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Sight is blocked because of…</a:t>
            </a:r>
          </a:p>
          <a:p>
            <a:pPr marL="800100" lvl="1" indent="-342900">
              <a:buFont typeface="+mj-lt"/>
              <a:buAutoNum type="arabicPeriod"/>
            </a:pP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Infrastructural</a:t>
            </a: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design</a:t>
            </a:r>
          </a:p>
          <a:p>
            <a:pPr marL="800100" lvl="1" indent="-342900">
              <a:buFont typeface="+mj-lt"/>
              <a:buAutoNum type="arabicPeriod"/>
            </a:pP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Traffic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lights</a:t>
            </a:r>
            <a:endParaRPr lang="nl-B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Conflicts</a:t>
            </a: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on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crossings</a:t>
            </a: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/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waitings</a:t>
            </a:r>
            <a:endParaRPr lang="nl-B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Conflicts during ride on street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Conflicts during ride on cycle path / lane</a:t>
            </a:r>
            <a:endParaRPr lang="nl-B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Stress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and</a:t>
            </a:r>
            <a:r>
              <a:rPr lang="nl-BE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nl-BE" sz="20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emotions</a:t>
            </a:r>
            <a:endParaRPr lang="nl-B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91" y="4706547"/>
            <a:ext cx="679046" cy="679046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62" y="612105"/>
            <a:ext cx="5048498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17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99" y="0"/>
            <a:ext cx="4918745" cy="5204407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1940323" y="504093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7391995" y="118816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</a:t>
            </a:r>
          </a:p>
        </p:txBody>
      </p:sp>
      <p:sp>
        <p:nvSpPr>
          <p:cNvPr id="11" name="Tekstvak 10"/>
          <p:cNvSpPr txBox="1"/>
          <p:nvPr/>
        </p:nvSpPr>
        <p:spPr>
          <a:xfrm>
            <a:off x="3068898" y="5043143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8641035" y="117196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4312952" y="50410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</a:t>
            </a:r>
          </a:p>
        </p:txBody>
      </p:sp>
      <p:sp>
        <p:nvSpPr>
          <p:cNvPr id="14" name="Tekstvak 13"/>
          <p:cNvSpPr txBox="1"/>
          <p:nvPr/>
        </p:nvSpPr>
        <p:spPr>
          <a:xfrm>
            <a:off x="9880103" y="117196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3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5979" y="1688187"/>
            <a:ext cx="5765372" cy="2020262"/>
          </a:xfrm>
          <a:prstGeom prst="rect">
            <a:avLst/>
          </a:prstGeom>
        </p:spPr>
      </p:pic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134844" y="127519"/>
            <a:ext cx="5553390" cy="850465"/>
          </a:xfrm>
        </p:spPr>
        <p:txBody>
          <a:bodyPr vert="horz">
            <a:normAutofit/>
          </a:bodyPr>
          <a:lstStyle/>
          <a:p>
            <a:r>
              <a:rPr lang="en-US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PING Data | Different target groups, different safety issues in Brussels? </a:t>
            </a:r>
            <a:endParaRPr lang="nl-BE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5" name="Afbeelding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187" y="4680218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252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611" y="-3622"/>
            <a:ext cx="5328592" cy="545613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4091" y="1836241"/>
            <a:ext cx="4680520" cy="1390253"/>
          </a:xfrm>
        </p:spPr>
        <p:txBody>
          <a:bodyPr>
            <a:normAutofit/>
          </a:bodyPr>
          <a:lstStyle/>
          <a:p>
            <a:r>
              <a:rPr lang="en-US" dirty="0"/>
              <a:t>PING Data | Different time of the day, different safety issues in Brussels? </a:t>
            </a:r>
            <a:endParaRPr lang="nl-BE" dirty="0">
              <a:solidFill>
                <a:srgbClr val="002060"/>
              </a:solidFill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91" y="4706547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767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60115" y="324073"/>
            <a:ext cx="7704856" cy="786161"/>
          </a:xfrm>
        </p:spPr>
        <p:txBody>
          <a:bodyPr anchor="ctr">
            <a:noAutofit/>
          </a:bodyPr>
          <a:lstStyle/>
          <a:p>
            <a:pPr marL="0" indent="0">
              <a:spcBef>
                <a:spcPts val="300"/>
              </a:spcBef>
              <a:buNone/>
            </a:pPr>
            <a:r>
              <a:rPr lang="en-US" sz="2800" b="1" dirty="0">
                <a:solidFill>
                  <a:srgbClr val="002060"/>
                </a:solidFill>
                <a:latin typeface="Calibri Light" panose="020F0302020204030204" pitchFamily="34" charset="0"/>
                <a:ea typeface="Verdana" panose="020B0604030504040204" pitchFamily="34" charset="0"/>
                <a:cs typeface="Calibri Light" panose="020F0302020204030204" pitchFamily="34" charset="0"/>
              </a:rPr>
              <a:t>PING Impact | PING issues tackled in Amsterdam </a:t>
            </a:r>
            <a:endParaRPr lang="en-US" sz="2800" b="1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2" name="Tabel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020715"/>
              </p:ext>
            </p:extLst>
          </p:nvPr>
        </p:nvGraphicFramePr>
        <p:xfrm>
          <a:off x="39291" y="1117303"/>
          <a:ext cx="5112567" cy="3549272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1861985">
                  <a:extLst>
                    <a:ext uri="{9D8B030D-6E8A-4147-A177-3AD203B41FA5}">
                      <a16:colId xmlns:a16="http://schemas.microsoft.com/office/drawing/2014/main" val="4193275521"/>
                    </a:ext>
                  </a:extLst>
                </a:gridCol>
                <a:gridCol w="1625291">
                  <a:extLst>
                    <a:ext uri="{9D8B030D-6E8A-4147-A177-3AD203B41FA5}">
                      <a16:colId xmlns:a16="http://schemas.microsoft.com/office/drawing/2014/main" val="611503448"/>
                    </a:ext>
                  </a:extLst>
                </a:gridCol>
                <a:gridCol w="1625291">
                  <a:extLst>
                    <a:ext uri="{9D8B030D-6E8A-4147-A177-3AD203B41FA5}">
                      <a16:colId xmlns:a16="http://schemas.microsoft.com/office/drawing/2014/main" val="501793761"/>
                    </a:ext>
                  </a:extLst>
                </a:gridCol>
              </a:tblGrid>
              <a:tr h="8107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Reported 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Solution</a:t>
                      </a:r>
                      <a:endParaRPr lang="nl-BE" sz="1800" dirty="0"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nl-BE" sz="1800" dirty="0"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90885916"/>
                  </a:ext>
                </a:extLst>
              </a:tr>
              <a:tr h="8107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delay because of long waiting time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better alignment of traffic lights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BE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6 </a:t>
                      </a:r>
                      <a:r>
                        <a:rPr lang="nl-BE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locations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1077261"/>
                  </a:ext>
                </a:extLst>
              </a:tr>
              <a:tr h="8107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Bad surface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Road improvement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BE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5 </a:t>
                      </a:r>
                      <a:r>
                        <a:rPr lang="nl-BE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locations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1310082"/>
                  </a:ext>
                </a:extLst>
              </a:tr>
              <a:tr h="8107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Cyclists as counter-traffic</a:t>
                      </a:r>
                      <a:endParaRPr lang="nl-BE" sz="180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redesign, extra bicycle crossing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BE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3 </a:t>
                      </a:r>
                      <a:r>
                        <a:rPr lang="nl-BE" sz="1800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locations</a:t>
                      </a:r>
                      <a:endParaRPr lang="nl-BE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8155562"/>
                  </a:ext>
                </a:extLst>
              </a:tr>
            </a:tbl>
          </a:graphicData>
        </a:graphic>
      </p:graphicFrame>
      <p:pic>
        <p:nvPicPr>
          <p:cNvPr id="6" name="Afbeelding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9999" y="1324994"/>
            <a:ext cx="5231351" cy="2860131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187" y="4572545"/>
            <a:ext cx="679046" cy="67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15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400000" y="0"/>
            <a:ext cx="5401349" cy="3898943"/>
          </a:xfrm>
        </p:spPr>
        <p:txBody>
          <a:bodyPr anchor="ctr"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2800" dirty="0">
                <a:latin typeface="Calibri Light" panose="020F0302020204030204" pitchFamily="34" charset="0"/>
                <a:cs typeface="Calibri Light" panose="020F0302020204030204" pitchFamily="34" charset="0"/>
              </a:rPr>
              <a:t>PINGifyoucare.eu </a:t>
            </a:r>
          </a:p>
          <a:p>
            <a:pPr marL="0" indent="0" algn="ctr">
              <a:lnSpc>
                <a:spcPct val="150000"/>
              </a:lnSpc>
              <a:spcBef>
                <a:spcPts val="300"/>
              </a:spcBef>
              <a:buNone/>
            </a:pPr>
            <a:r>
              <a:rPr lang="en-US" sz="2800" dirty="0">
                <a:latin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PING@mobiel21.be</a:t>
            </a:r>
            <a:endParaRPr lang="en-US" sz="2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endParaRPr lang="en-US" altLang="de-D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300"/>
              </a:spcBef>
              <a:buNone/>
            </a:pPr>
            <a:endParaRPr lang="en-US" altLang="de-DE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6142935" y="3898943"/>
            <a:ext cx="3456384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573"/>
          <a:stretch/>
        </p:blipFill>
        <p:spPr>
          <a:xfrm>
            <a:off x="5772837" y="3322879"/>
            <a:ext cx="4690576" cy="2052266"/>
          </a:xfrm>
          <a:prstGeom prst="rect">
            <a:avLst/>
          </a:prstGeom>
        </p:spPr>
      </p:pic>
      <p:sp>
        <p:nvSpPr>
          <p:cNvPr id="14" name="Titel 1"/>
          <p:cNvSpPr txBox="1">
            <a:spLocks/>
          </p:cNvSpPr>
          <p:nvPr/>
        </p:nvSpPr>
        <p:spPr>
          <a:xfrm>
            <a:off x="5782820" y="3322878"/>
            <a:ext cx="2270590" cy="39600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rgbClr val="0070C0"/>
                </a:solidFill>
                <a:latin typeface="+mj-lt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nl-NL" sz="1600" b="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Campaign by</a:t>
            </a:r>
            <a:endParaRPr lang="en-US" sz="1600" b="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Titel 1"/>
          <p:cNvSpPr txBox="1">
            <a:spLocks/>
          </p:cNvSpPr>
          <p:nvPr/>
        </p:nvSpPr>
        <p:spPr>
          <a:xfrm>
            <a:off x="8159159" y="3322879"/>
            <a:ext cx="2304254" cy="39600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>
                <a:solidFill>
                  <a:srgbClr val="0070C0"/>
                </a:solidFill>
                <a:latin typeface="+mj-lt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nl-NL" sz="1600" b="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App Technology by</a:t>
            </a:r>
            <a:endParaRPr lang="en-US" sz="1050" b="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5" y="324073"/>
            <a:ext cx="4548628" cy="454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35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8 Mobiel 2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FE44345943EC4EBC160A0833DA182E" ma:contentTypeVersion="12" ma:contentTypeDescription="Create a new document." ma:contentTypeScope="" ma:versionID="f5bb9e4d111c9798d407a822ce0d1630">
  <xsd:schema xmlns:xsd="http://www.w3.org/2001/XMLSchema" xmlns:xs="http://www.w3.org/2001/XMLSchema" xmlns:p="http://schemas.microsoft.com/office/2006/metadata/properties" xmlns:ns2="81c3bb6d-a119-45a2-b652-6f0fb0198d5d" xmlns:ns3="6fefff3a-7075-45c7-8f75-8ddb4ba040f1" targetNamespace="http://schemas.microsoft.com/office/2006/metadata/properties" ma:root="true" ma:fieldsID="9b07ba454ca3c043b50dff2c268ce395" ns2:_="" ns3:_="">
    <xsd:import namespace="81c3bb6d-a119-45a2-b652-6f0fb0198d5d"/>
    <xsd:import namespace="6fefff3a-7075-45c7-8f75-8ddb4ba040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c3bb6d-a119-45a2-b652-6f0fb0198d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efff3a-7075-45c7-8f75-8ddb4ba040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fefff3a-7075-45c7-8f75-8ddb4ba040f1">
      <UserInfo>
        <DisplayName>Sanne Vanderstraeten</DisplayName>
        <AccountId>903</AccountId>
        <AccountType/>
      </UserInfo>
    </SharedWithUsers>
    <MediaLengthInSeconds xmlns="81c3bb6d-a119-45a2-b652-6f0fb0198d5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C2CBA4-F038-4B2D-A0A0-9E689A8F0C94}"/>
</file>

<file path=customXml/itemProps2.xml><?xml version="1.0" encoding="utf-8"?>
<ds:datastoreItem xmlns:ds="http://schemas.openxmlformats.org/officeDocument/2006/customXml" ds:itemID="{23D936F0-428C-4A5C-8967-82B39182FD3A}">
  <ds:schemaRefs>
    <ds:schemaRef ds:uri="be3d6c6c-6a15-4b03-9725-441070e0ba55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47f20048-c733-4694-b623-e518521fc65a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789F2997-FB7C-4382-B96B-064691F891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2149</TotalTime>
  <Words>681</Words>
  <Application>Microsoft Office PowerPoint</Application>
  <PresentationFormat>Aangepast</PresentationFormat>
  <Paragraphs>143</Paragraphs>
  <Slides>21</Slides>
  <Notes>15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2" baseType="lpstr">
      <vt:lpstr>Kantoorthema</vt:lpstr>
      <vt:lpstr>PING   Upgrade your cycling city</vt:lpstr>
      <vt:lpstr>PowerPoint-presentatie</vt:lpstr>
      <vt:lpstr>PowerPoint-presentatie</vt:lpstr>
      <vt:lpstr>PowerPoint-presentatie</vt:lpstr>
      <vt:lpstr>PowerPoint-presentatie</vt:lpstr>
      <vt:lpstr>PowerPoint-presentatie</vt:lpstr>
      <vt:lpstr>PING data</vt:lpstr>
      <vt:lpstr>PowerPoint-presentatie</vt:lpstr>
      <vt:lpstr>PowerPoint-presentatie</vt:lpstr>
      <vt:lpstr>PING &amp; Citizen Science</vt:lpstr>
      <vt:lpstr>PING &amp; Citizen Science</vt:lpstr>
      <vt:lpstr>Advantages of Citizen Science (in cycling policy)</vt:lpstr>
      <vt:lpstr>PING &amp; Citizen Science</vt:lpstr>
      <vt:lpstr>PowerPoint-presentatie</vt:lpstr>
      <vt:lpstr>PING Data | PING research in Brussels</vt:lpstr>
      <vt:lpstr>PING Data | What makes cycling in Brussels unsafe according to Brussels cyclists?</vt:lpstr>
      <vt:lpstr>PING Data | What are hotspots for cyclists in Brussels? </vt:lpstr>
      <vt:lpstr>PING Data | Different target groups, different safety issues in Brussels? </vt:lpstr>
      <vt:lpstr>PING Data | Different time of the day, different safety issues in Brussels? </vt:lpstr>
      <vt:lpstr>PowerPoint-presentatie</vt:lpstr>
      <vt:lpstr>PowerPoint-presentatie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PING   Upgrade your cycling city</dc:title>
  <dc:creator>Fred Dotter</dc:creator>
  <cp:lastModifiedBy>Elke Franchois</cp:lastModifiedBy>
  <cp:revision>375</cp:revision>
  <cp:lastPrinted>2018-03-01T13:51:42Z</cp:lastPrinted>
  <dcterms:created xsi:type="dcterms:W3CDTF">2018-02-26T14:41:16Z</dcterms:created>
  <dcterms:modified xsi:type="dcterms:W3CDTF">2022-03-28T11:24:53Z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0x0101008AFE44345943EC4EBC160A0833DA182E</vt:lpwstr>
  </property>
  <property fmtid="{D5CDD505-2E9C-101B-9397-08002B2CF9AE}" pid="3" name="Order">
    <vt:r8>401700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emplateUrl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